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327" r:id="rId5"/>
    <p:sldId id="328" r:id="rId6"/>
    <p:sldId id="329" r:id="rId7"/>
    <p:sldId id="330" r:id="rId8"/>
    <p:sldId id="261" r:id="rId9"/>
    <p:sldId id="333" r:id="rId10"/>
    <p:sldId id="259" r:id="rId11"/>
    <p:sldId id="282" r:id="rId12"/>
    <p:sldId id="331" r:id="rId13"/>
    <p:sldId id="332" r:id="rId14"/>
    <p:sldId id="285" r:id="rId15"/>
    <p:sldId id="286" r:id="rId16"/>
    <p:sldId id="265" r:id="rId17"/>
    <p:sldId id="287" r:id="rId18"/>
    <p:sldId id="288" r:id="rId19"/>
    <p:sldId id="289" r:id="rId20"/>
    <p:sldId id="290" r:id="rId21"/>
    <p:sldId id="291" r:id="rId22"/>
    <p:sldId id="297" r:id="rId23"/>
    <p:sldId id="268" r:id="rId24"/>
    <p:sldId id="298" r:id="rId25"/>
    <p:sldId id="299" r:id="rId26"/>
    <p:sldId id="300" r:id="rId27"/>
    <p:sldId id="301" r:id="rId28"/>
    <p:sldId id="302" r:id="rId29"/>
    <p:sldId id="274" r:id="rId30"/>
    <p:sldId id="293" r:id="rId31"/>
    <p:sldId id="294" r:id="rId32"/>
    <p:sldId id="275" r:id="rId33"/>
    <p:sldId id="296" r:id="rId34"/>
    <p:sldId id="295" r:id="rId35"/>
    <p:sldId id="276" r:id="rId36"/>
    <p:sldId id="307" r:id="rId37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1BC30-C566-404D-B20D-D35D556FC3D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E879B-B473-4231-AB64-DD002BD75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8799" y="513282"/>
            <a:ext cx="7726401" cy="629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8759" y="1574471"/>
            <a:ext cx="8046480" cy="4239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8472" y="6467713"/>
            <a:ext cx="24320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1496" y="2163634"/>
            <a:ext cx="7317703" cy="193533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163445" marR="5080" indent="-2151380">
              <a:lnSpc>
                <a:spcPct val="150000"/>
              </a:lnSpc>
              <a:spcBef>
                <a:spcPts val="229"/>
              </a:spcBef>
            </a:pPr>
            <a:r>
              <a:rPr dirty="0"/>
              <a:t>Programmable</a:t>
            </a:r>
            <a:r>
              <a:rPr spc="-60" dirty="0"/>
              <a:t> </a:t>
            </a:r>
            <a:r>
              <a:rPr spc="-10" dirty="0"/>
              <a:t>Interfacing Devices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5825">
              <a:lnSpc>
                <a:spcPct val="100000"/>
              </a:lnSpc>
              <a:spcBef>
                <a:spcPts val="100"/>
              </a:spcBef>
            </a:pPr>
            <a:r>
              <a:rPr dirty="0"/>
              <a:t>Ports</a:t>
            </a:r>
            <a:r>
              <a:rPr spc="-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10" dirty="0"/>
              <a:t>8255A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450" y="1502229"/>
            <a:ext cx="8018145" cy="460703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07975" indent="-295275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07975" algn="l"/>
              </a:tabLst>
            </a:pPr>
            <a:r>
              <a:rPr sz="2450" dirty="0">
                <a:latin typeface="Carlito"/>
                <a:cs typeface="Carlito"/>
              </a:rPr>
              <a:t>8255A</a:t>
            </a:r>
            <a:r>
              <a:rPr sz="2450" spc="2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has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three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ports,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i.e.,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B,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and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spc="-25" dirty="0">
                <a:latin typeface="Carlito"/>
                <a:cs typeface="Carlito"/>
              </a:rPr>
              <a:t>C.</a:t>
            </a:r>
            <a:endParaRPr sz="2450" dirty="0">
              <a:latin typeface="Carlito"/>
              <a:cs typeface="Carlito"/>
            </a:endParaRPr>
          </a:p>
          <a:p>
            <a:pPr marL="734060" marR="5080" lvl="1" indent="-342900" algn="just">
              <a:lnSpc>
                <a:spcPct val="100499"/>
              </a:lnSpc>
              <a:spcBef>
                <a:spcPts val="375"/>
              </a:spcBef>
              <a:spcAft>
                <a:spcPts val="1200"/>
              </a:spcAft>
              <a:buFont typeface="Wingdings" panose="05000000000000000000" pitchFamily="2" charset="2"/>
              <a:buChar char="q"/>
              <a:tabLst>
                <a:tab pos="708025" algn="l"/>
              </a:tabLst>
            </a:pPr>
            <a:r>
              <a:rPr sz="2400" b="1" dirty="0">
                <a:latin typeface="Carlito"/>
                <a:cs typeface="Carlito"/>
              </a:rPr>
              <a:t>Port</a:t>
            </a:r>
            <a:r>
              <a:rPr sz="2400" b="1" spc="-3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contains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8-</a:t>
            </a:r>
            <a:r>
              <a:rPr sz="2400" dirty="0">
                <a:latin typeface="Carlito"/>
                <a:cs typeface="Carlito"/>
              </a:rPr>
              <a:t>bit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output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latch/buffer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8-</a:t>
            </a:r>
            <a:r>
              <a:rPr sz="2400" spc="-25" dirty="0">
                <a:latin typeface="Carlito"/>
                <a:cs typeface="Carlito"/>
              </a:rPr>
              <a:t>bit 	</a:t>
            </a:r>
            <a:r>
              <a:rPr sz="2400" dirty="0">
                <a:latin typeface="Carlito"/>
                <a:cs typeface="Carlito"/>
              </a:rPr>
              <a:t>input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buffer</a:t>
            </a:r>
            <a:r>
              <a:rPr sz="2400" spc="-10" dirty="0" smtClean="0">
                <a:latin typeface="Carlito"/>
                <a:cs typeface="Carlito"/>
              </a:rPr>
              <a:t>.</a:t>
            </a:r>
            <a:r>
              <a:rPr lang="en-US" sz="2400" spc="-10" dirty="0" smtClean="0">
                <a:latin typeface="Carlito"/>
                <a:cs typeface="Carlito"/>
              </a:rPr>
              <a:t> </a:t>
            </a:r>
            <a:r>
              <a:rPr lang="en-US" sz="2400" dirty="0"/>
              <a:t>Port A can work either in </a:t>
            </a:r>
            <a:r>
              <a:rPr lang="en-US" sz="2400" b="1" dirty="0"/>
              <a:t>mode 0, mode 1 or mode 2 </a:t>
            </a:r>
            <a:r>
              <a:rPr lang="en-US" sz="2400" dirty="0"/>
              <a:t>of input-output </a:t>
            </a:r>
            <a:r>
              <a:rPr lang="en-US" sz="2400" dirty="0" smtClean="0"/>
              <a:t>mode.</a:t>
            </a:r>
            <a:endParaRPr lang="en-US" sz="2400" dirty="0">
              <a:latin typeface="Carlito"/>
            </a:endParaRPr>
          </a:p>
          <a:p>
            <a:pPr marL="734060" marR="5080" lvl="1" indent="-342900" algn="just">
              <a:lnSpc>
                <a:spcPct val="100499"/>
              </a:lnSpc>
              <a:spcBef>
                <a:spcPts val="375"/>
              </a:spcBef>
              <a:spcAft>
                <a:spcPts val="1200"/>
              </a:spcAft>
              <a:buFont typeface="Wingdings" panose="05000000000000000000" pitchFamily="2" charset="2"/>
              <a:buChar char="q"/>
              <a:tabLst>
                <a:tab pos="708025" algn="l"/>
              </a:tabLst>
            </a:pPr>
            <a:r>
              <a:rPr sz="2400" b="1" dirty="0" smtClean="0">
                <a:latin typeface="Carlito"/>
                <a:cs typeface="Carlito"/>
              </a:rPr>
              <a:t>Port</a:t>
            </a:r>
            <a:r>
              <a:rPr sz="2400" b="1" spc="-20" dirty="0" smtClean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B</a:t>
            </a:r>
            <a:r>
              <a:rPr sz="2400" b="1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similar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A</a:t>
            </a:r>
            <a:r>
              <a:rPr sz="2400" spc="-25" dirty="0" smtClean="0">
                <a:latin typeface="Carlito"/>
                <a:cs typeface="Carlito"/>
              </a:rPr>
              <a:t>.</a:t>
            </a:r>
            <a:r>
              <a:rPr lang="en-US" sz="2400" spc="-25" dirty="0" smtClean="0">
                <a:latin typeface="Carlito"/>
                <a:cs typeface="Carlito"/>
              </a:rPr>
              <a:t> </a:t>
            </a:r>
            <a:r>
              <a:rPr lang="en-US" sz="2400" dirty="0"/>
              <a:t>Port B can work in either </a:t>
            </a:r>
            <a:r>
              <a:rPr lang="en-US" sz="2400" b="1" dirty="0"/>
              <a:t>mode 0 or in mode </a:t>
            </a:r>
            <a:r>
              <a:rPr lang="en-US" sz="2400" b="1" dirty="0" smtClean="0"/>
              <a:t>1.</a:t>
            </a:r>
            <a:endParaRPr lang="en-US" sz="2400" b="1" dirty="0">
              <a:latin typeface="Carlito"/>
            </a:endParaRPr>
          </a:p>
          <a:p>
            <a:pPr marL="734060" marR="5080" lvl="1" indent="-342900" algn="just">
              <a:lnSpc>
                <a:spcPct val="100499"/>
              </a:lnSpc>
              <a:spcBef>
                <a:spcPts val="375"/>
              </a:spcBef>
              <a:spcAft>
                <a:spcPts val="1200"/>
              </a:spcAft>
              <a:buFont typeface="Wingdings" panose="05000000000000000000" pitchFamily="2" charset="2"/>
              <a:buChar char="q"/>
              <a:tabLst>
                <a:tab pos="708025" algn="l"/>
              </a:tabLst>
            </a:pPr>
            <a:r>
              <a:rPr sz="2400" b="1" dirty="0" smtClean="0">
                <a:latin typeface="Carlito"/>
                <a:cs typeface="Carlito"/>
              </a:rPr>
              <a:t>Port</a:t>
            </a:r>
            <a:r>
              <a:rPr sz="2400" b="1" spc="-25" dirty="0" smtClean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C</a:t>
            </a:r>
            <a:r>
              <a:rPr sz="2400" b="1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split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into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two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parts,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i.e.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lower 	(PC0-</a:t>
            </a:r>
            <a:r>
              <a:rPr sz="2400" dirty="0">
                <a:latin typeface="Carlito"/>
                <a:cs typeface="Carlito"/>
              </a:rPr>
              <a:t>PC3)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upper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(PC7-</a:t>
            </a:r>
            <a:r>
              <a:rPr sz="2400" dirty="0">
                <a:latin typeface="Carlito"/>
                <a:cs typeface="Carlito"/>
              </a:rPr>
              <a:t>PC4)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control 	word</a:t>
            </a:r>
            <a:r>
              <a:rPr sz="2400" spc="-10" dirty="0" smtClean="0">
                <a:latin typeface="Carlito"/>
                <a:cs typeface="Carlito"/>
              </a:rPr>
              <a:t>.</a:t>
            </a:r>
            <a:r>
              <a:rPr lang="en-US" sz="2400" spc="-10" dirty="0" smtClean="0">
                <a:latin typeface="Carlito"/>
                <a:cs typeface="Carlito"/>
              </a:rPr>
              <a:t> </a:t>
            </a:r>
            <a:r>
              <a:rPr lang="en-US" sz="2400" dirty="0" smtClean="0">
                <a:latin typeface="Carlito"/>
                <a:cs typeface="Carlito"/>
              </a:rPr>
              <a:t>P</a:t>
            </a:r>
            <a:r>
              <a:rPr lang="en-US" sz="2400" dirty="0" smtClean="0"/>
              <a:t>ort </a:t>
            </a:r>
            <a:r>
              <a:rPr lang="en-US" sz="2400" dirty="0"/>
              <a:t>C can work in either </a:t>
            </a:r>
            <a:r>
              <a:rPr lang="en-US" sz="2400" b="1" dirty="0"/>
              <a:t>BSR (bit set rest) mode or in mode 0 </a:t>
            </a:r>
            <a:r>
              <a:rPr lang="en-US" sz="2400" dirty="0"/>
              <a:t>of input-output </a:t>
            </a:r>
            <a:r>
              <a:rPr lang="en-US" sz="2400" dirty="0" smtClean="0"/>
              <a:t>mode.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2" name="TextBox 1"/>
          <p:cNvSpPr txBox="1"/>
          <p:nvPr/>
        </p:nvSpPr>
        <p:spPr>
          <a:xfrm>
            <a:off x="2286000" y="4572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Command Registers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752600"/>
            <a:ext cx="845820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The 82C55 is programmed through the two internal command </a:t>
            </a:r>
            <a:r>
              <a:rPr lang="en-US" sz="2400" dirty="0" smtClean="0"/>
              <a:t>registers.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Bit </a:t>
            </a:r>
            <a:r>
              <a:rPr lang="en-US" sz="2400" dirty="0"/>
              <a:t>position 7 selects either command byte A or command byte </a:t>
            </a:r>
            <a:r>
              <a:rPr lang="en-US" sz="2400" dirty="0" smtClean="0"/>
              <a:t>B.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Command </a:t>
            </a:r>
            <a:r>
              <a:rPr lang="en-US" sz="2400" dirty="0"/>
              <a:t>byte A programs the function of group A and B, whereas command byte B sets (1) </a:t>
            </a:r>
            <a:r>
              <a:rPr lang="en-US" sz="2400" dirty="0" smtClean="0"/>
              <a:t>or resets </a:t>
            </a:r>
            <a:r>
              <a:rPr lang="en-US" sz="2400" dirty="0"/>
              <a:t>(0) bits of port C only if the 82C55 is programmed in mode 1 or 2.</a:t>
            </a:r>
          </a:p>
        </p:txBody>
      </p:sp>
    </p:spTree>
    <p:extLst>
      <p:ext uri="{BB962C8B-B14F-4D97-AF65-F5344CB8AC3E}">
        <p14:creationId xmlns:p14="http://schemas.microsoft.com/office/powerpoint/2010/main" val="2293471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2" name="TextBox 1"/>
          <p:cNvSpPr txBox="1"/>
          <p:nvPr/>
        </p:nvSpPr>
        <p:spPr>
          <a:xfrm>
            <a:off x="2095500" y="304800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Command Byte A</a:t>
            </a:r>
          </a:p>
        </p:txBody>
      </p:sp>
      <p:pic>
        <p:nvPicPr>
          <p:cNvPr id="2050" name="Picture 2" descr="How is 8255 (programmable peripheral interface) configured, Electrical 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39" y="1447800"/>
            <a:ext cx="7245721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00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2" name="TextBox 1"/>
          <p:cNvSpPr txBox="1"/>
          <p:nvPr/>
        </p:nvSpPr>
        <p:spPr>
          <a:xfrm>
            <a:off x="2095500" y="304800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Command Byte B</a:t>
            </a:r>
          </a:p>
        </p:txBody>
      </p:sp>
      <p:pic>
        <p:nvPicPr>
          <p:cNvPr id="4098" name="Picture 2" descr="How is 8255 programmable peripheral interface configured, Electrical  Engineer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35"/>
          <a:stretch/>
        </p:blipFill>
        <p:spPr bwMode="auto">
          <a:xfrm>
            <a:off x="622699" y="1600200"/>
            <a:ext cx="8023897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1200" y="4724400"/>
            <a:ext cx="182880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Selects a bit Of port C</a:t>
            </a:r>
          </a:p>
          <a:p>
            <a:r>
              <a:rPr lang="en-US" sz="2000" b="1" dirty="0" smtClean="0"/>
              <a:t>(PC</a:t>
            </a:r>
            <a:r>
              <a:rPr lang="en-US" sz="2000" b="1" baseline="-25000" dirty="0" smtClean="0"/>
              <a:t>0</a:t>
            </a:r>
            <a:r>
              <a:rPr lang="en-US" sz="2000" b="1" dirty="0" smtClean="0"/>
              <a:t> – PC</a:t>
            </a:r>
            <a:r>
              <a:rPr lang="en-US" sz="2000" b="1" baseline="-25000" dirty="0" smtClean="0"/>
              <a:t>7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7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0433"/>
            <a:ext cx="9144001" cy="632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685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Problem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86400" y="2394337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Control word for the problem below: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933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Interfacing, and Addressing Details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614" r="5000" b="3614"/>
          <a:stretch/>
        </p:blipFill>
        <p:spPr>
          <a:xfrm>
            <a:off x="38100" y="381000"/>
            <a:ext cx="8915400" cy="586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144547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MVI=Move immediately, ANI=AND Immediate, RLC=Rotate Left through Carry (Convert lower to upper nibble)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0" y="0"/>
            <a:ext cx="9144000" cy="655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620" y="204913"/>
            <a:ext cx="8130401" cy="122982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10"/>
              </a:spcBef>
            </a:pPr>
            <a:r>
              <a:rPr sz="3950" dirty="0">
                <a:solidFill>
                  <a:srgbClr val="FF0000"/>
                </a:solidFill>
              </a:rPr>
              <a:t>8253</a:t>
            </a:r>
            <a:r>
              <a:rPr sz="3950" spc="-50" dirty="0">
                <a:solidFill>
                  <a:srgbClr val="FF0000"/>
                </a:solidFill>
              </a:rPr>
              <a:t> </a:t>
            </a:r>
            <a:r>
              <a:rPr sz="3950" dirty="0">
                <a:solidFill>
                  <a:srgbClr val="FF0000"/>
                </a:solidFill>
              </a:rPr>
              <a:t>Programmable</a:t>
            </a:r>
            <a:r>
              <a:rPr sz="3950" spc="-40" dirty="0">
                <a:solidFill>
                  <a:srgbClr val="FF0000"/>
                </a:solidFill>
              </a:rPr>
              <a:t> </a:t>
            </a:r>
            <a:r>
              <a:rPr sz="3950" dirty="0">
                <a:solidFill>
                  <a:srgbClr val="FF0000"/>
                </a:solidFill>
              </a:rPr>
              <a:t>Interval</a:t>
            </a:r>
            <a:r>
              <a:rPr sz="3950" spc="-35" dirty="0">
                <a:solidFill>
                  <a:srgbClr val="FF0000"/>
                </a:solidFill>
              </a:rPr>
              <a:t> </a:t>
            </a:r>
            <a:r>
              <a:rPr sz="3950" spc="-10" dirty="0">
                <a:solidFill>
                  <a:srgbClr val="FF0000"/>
                </a:solidFill>
              </a:rPr>
              <a:t>Timer</a:t>
            </a:r>
            <a:endParaRPr sz="3950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620" y="1455839"/>
            <a:ext cx="7663180" cy="43249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marR="5080" indent="-287020">
              <a:lnSpc>
                <a:spcPts val="2850"/>
              </a:lnSpc>
              <a:spcBef>
                <a:spcPts val="7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The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Intel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8253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Programmable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Interval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Timers </a:t>
            </a:r>
            <a:r>
              <a:rPr sz="2950" dirty="0">
                <a:latin typeface="Carlito"/>
                <a:cs typeface="Carlito"/>
              </a:rPr>
              <a:t>(PTIs)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designed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microprocessors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perform </a:t>
            </a:r>
            <a:r>
              <a:rPr sz="2950" dirty="0">
                <a:latin typeface="Carlito"/>
                <a:cs typeface="Carlito"/>
              </a:rPr>
              <a:t>timing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counting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functions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using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three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16-</a:t>
            </a:r>
            <a:r>
              <a:rPr sz="2950" spc="-25" dirty="0">
                <a:latin typeface="Carlito"/>
                <a:cs typeface="Carlito"/>
              </a:rPr>
              <a:t>bit </a:t>
            </a:r>
            <a:r>
              <a:rPr sz="2950" spc="-10" dirty="0">
                <a:latin typeface="Carlito"/>
                <a:cs typeface="Carlito"/>
              </a:rPr>
              <a:t>registers.</a:t>
            </a:r>
            <a:endParaRPr sz="2950">
              <a:latin typeface="Carlito"/>
              <a:cs typeface="Carlito"/>
            </a:endParaRPr>
          </a:p>
          <a:p>
            <a:pPr marL="299085" marR="83185" indent="-287020">
              <a:lnSpc>
                <a:spcPts val="2860"/>
              </a:lnSpc>
              <a:spcBef>
                <a:spcPts val="5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Each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has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2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input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pins,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i.e.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Clock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&amp;</a:t>
            </a:r>
            <a:r>
              <a:rPr sz="2950" spc="-10" dirty="0">
                <a:latin typeface="Carlito"/>
                <a:cs typeface="Carlito"/>
              </a:rPr>
              <a:t> Gate,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pin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“OUT”</a:t>
            </a:r>
            <a:r>
              <a:rPr sz="2950" spc="-10" dirty="0">
                <a:latin typeface="Carlito"/>
                <a:cs typeface="Carlito"/>
              </a:rPr>
              <a:t> output.</a:t>
            </a:r>
            <a:endParaRPr sz="2950">
              <a:latin typeface="Carlito"/>
              <a:cs typeface="Carlito"/>
            </a:endParaRPr>
          </a:p>
          <a:p>
            <a:pPr marL="299085" marR="14604" indent="-287020">
              <a:lnSpc>
                <a:spcPts val="2860"/>
              </a:lnSpc>
              <a:spcBef>
                <a:spcPts val="5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To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operate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counter,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16-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loaded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in </a:t>
            </a:r>
            <a:r>
              <a:rPr sz="2950" dirty="0">
                <a:latin typeface="Carlito"/>
                <a:cs typeface="Carlito"/>
              </a:rPr>
              <a:t>its</a:t>
            </a:r>
            <a:r>
              <a:rPr sz="2950" spc="-10" dirty="0">
                <a:latin typeface="Carlito"/>
                <a:cs typeface="Carlito"/>
              </a:rPr>
              <a:t> register.</a:t>
            </a:r>
            <a:endParaRPr sz="2950">
              <a:latin typeface="Carlito"/>
              <a:cs typeface="Carlito"/>
            </a:endParaRPr>
          </a:p>
          <a:p>
            <a:pPr marL="299085" marR="107314" indent="-287020" algn="just">
              <a:lnSpc>
                <a:spcPct val="80600"/>
              </a:lnSpc>
              <a:spcBef>
                <a:spcPts val="60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On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command,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begins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decrement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count </a:t>
            </a:r>
            <a:r>
              <a:rPr sz="2950" dirty="0">
                <a:latin typeface="Carlito"/>
                <a:cs typeface="Carlito"/>
              </a:rPr>
              <a:t>until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reaches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0,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generates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pulse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that </a:t>
            </a:r>
            <a:r>
              <a:rPr sz="2950" dirty="0">
                <a:latin typeface="Carlito"/>
                <a:cs typeface="Carlito"/>
              </a:rPr>
              <a:t>can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used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interrupt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CPU.</a:t>
            </a:r>
            <a:endParaRPr sz="295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12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275" y="32657"/>
            <a:ext cx="8470325" cy="122982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10"/>
              </a:spcBef>
            </a:pPr>
            <a:r>
              <a:rPr lang="en-US" sz="3950" dirty="0" smtClean="0">
                <a:solidFill>
                  <a:srgbClr val="FF0000"/>
                </a:solidFill>
              </a:rPr>
              <a:t>Block Diagram of </a:t>
            </a:r>
            <a:r>
              <a:rPr sz="3950" dirty="0" smtClean="0">
                <a:solidFill>
                  <a:srgbClr val="FF0000"/>
                </a:solidFill>
              </a:rPr>
              <a:t>8253</a:t>
            </a:r>
            <a:r>
              <a:rPr lang="en-US" sz="3950" dirty="0" smtClean="0">
                <a:solidFill>
                  <a:srgbClr val="FF0000"/>
                </a:solidFill>
              </a:rPr>
              <a:t>/54</a:t>
            </a:r>
            <a:r>
              <a:rPr sz="3950" spc="-50" dirty="0" smtClean="0">
                <a:solidFill>
                  <a:srgbClr val="FF0000"/>
                </a:solidFill>
              </a:rPr>
              <a:t> </a:t>
            </a:r>
            <a:r>
              <a:rPr sz="3950" dirty="0">
                <a:solidFill>
                  <a:srgbClr val="FF0000"/>
                </a:solidFill>
              </a:rPr>
              <a:t>Programmable</a:t>
            </a:r>
            <a:r>
              <a:rPr sz="3950" spc="-40" dirty="0">
                <a:solidFill>
                  <a:srgbClr val="FF0000"/>
                </a:solidFill>
              </a:rPr>
              <a:t> </a:t>
            </a:r>
            <a:r>
              <a:rPr sz="3950" dirty="0">
                <a:solidFill>
                  <a:srgbClr val="FF0000"/>
                </a:solidFill>
              </a:rPr>
              <a:t>Interval</a:t>
            </a:r>
            <a:r>
              <a:rPr sz="3950" spc="-35" dirty="0">
                <a:solidFill>
                  <a:srgbClr val="FF0000"/>
                </a:solidFill>
              </a:rPr>
              <a:t> </a:t>
            </a:r>
            <a:r>
              <a:rPr sz="3950" spc="-10" dirty="0">
                <a:solidFill>
                  <a:srgbClr val="FF0000"/>
                </a:solidFill>
              </a:rPr>
              <a:t>Timer</a:t>
            </a:r>
            <a:endParaRPr sz="395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9167" b="27024"/>
          <a:stretch/>
        </p:blipFill>
        <p:spPr>
          <a:xfrm>
            <a:off x="124408" y="1358731"/>
            <a:ext cx="8991600" cy="5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275" y="32657"/>
            <a:ext cx="8470325" cy="621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10"/>
              </a:spcBef>
            </a:pPr>
            <a:r>
              <a:rPr lang="en-US" sz="3950" dirty="0" smtClean="0">
                <a:solidFill>
                  <a:srgbClr val="FF0000"/>
                </a:solidFill>
              </a:rPr>
              <a:t>Read Write logic for </a:t>
            </a:r>
            <a:r>
              <a:rPr sz="3950" dirty="0" smtClean="0">
                <a:solidFill>
                  <a:srgbClr val="FF0000"/>
                </a:solidFill>
              </a:rPr>
              <a:t>82</a:t>
            </a:r>
            <a:r>
              <a:rPr lang="en-US" sz="3950" dirty="0" smtClean="0">
                <a:solidFill>
                  <a:srgbClr val="FF0000"/>
                </a:solidFill>
              </a:rPr>
              <a:t>54</a:t>
            </a:r>
            <a:endParaRPr sz="395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0"/>
            <a:ext cx="8991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213245"/>
            <a:ext cx="8534400" cy="123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434465" marR="5080" indent="-1422400">
              <a:lnSpc>
                <a:spcPts val="4720"/>
              </a:lnSpc>
              <a:spcBef>
                <a:spcPts val="235"/>
              </a:spcBef>
            </a:pPr>
            <a:r>
              <a:rPr sz="3950" spc="-10" dirty="0"/>
              <a:t>General-</a:t>
            </a:r>
            <a:r>
              <a:rPr sz="3950" dirty="0"/>
              <a:t>Purpose</a:t>
            </a:r>
            <a:r>
              <a:rPr sz="3950" spc="10" dirty="0"/>
              <a:t> </a:t>
            </a:r>
            <a:r>
              <a:rPr sz="3950" spc="-10" dirty="0"/>
              <a:t>Programmable </a:t>
            </a:r>
            <a:r>
              <a:rPr sz="3950" dirty="0"/>
              <a:t>Peripheral</a:t>
            </a:r>
            <a:r>
              <a:rPr sz="3950" spc="-60" dirty="0"/>
              <a:t> </a:t>
            </a:r>
            <a:r>
              <a:rPr sz="3950" spc="-10" dirty="0"/>
              <a:t>Devices</a:t>
            </a:r>
            <a:endParaRPr sz="395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91179" y="1538576"/>
            <a:ext cx="7630795" cy="4817986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PPI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–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Peripheral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Interface</a:t>
            </a:r>
            <a:endParaRPr sz="3200" dirty="0">
              <a:latin typeface="Carlito"/>
              <a:cs typeface="Carlito"/>
            </a:endParaRPr>
          </a:p>
          <a:p>
            <a:pPr marL="294640" marR="112395" indent="-281940">
              <a:lnSpc>
                <a:spcPts val="3479"/>
              </a:lnSpc>
              <a:spcBef>
                <a:spcPts val="66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It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port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chip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used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for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interfacing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I/O </a:t>
            </a:r>
            <a:r>
              <a:rPr sz="3200" dirty="0">
                <a:latin typeface="Carlito"/>
                <a:cs typeface="Carlito"/>
              </a:rPr>
              <a:t>devices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microprocessor.</a:t>
            </a:r>
            <a:endParaRPr sz="3200" dirty="0">
              <a:latin typeface="Carlito"/>
              <a:cs typeface="Carlito"/>
            </a:endParaRPr>
          </a:p>
          <a:p>
            <a:pPr marL="294640" marR="5080" indent="-281940">
              <a:lnSpc>
                <a:spcPts val="3490"/>
              </a:lnSpc>
              <a:spcBef>
                <a:spcPts val="60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Very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commonly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used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devices </a:t>
            </a:r>
            <a:r>
              <a:rPr sz="3200" dirty="0">
                <a:latin typeface="Carlito"/>
                <a:cs typeface="Carlito"/>
              </a:rPr>
              <a:t>from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Intel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family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are:</a:t>
            </a:r>
            <a:endParaRPr sz="32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165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 smtClean="0">
                <a:latin typeface="Carlito"/>
                <a:cs typeface="Carlito"/>
              </a:rPr>
              <a:t>82</a:t>
            </a:r>
            <a:r>
              <a:rPr lang="en-US" sz="2800" dirty="0" smtClean="0">
                <a:latin typeface="Carlito"/>
                <a:cs typeface="Carlito"/>
              </a:rPr>
              <a:t>C</a:t>
            </a:r>
            <a:r>
              <a:rPr sz="2800" dirty="0" smtClean="0">
                <a:latin typeface="Carlito"/>
                <a:cs typeface="Carlito"/>
              </a:rPr>
              <a:t>55</a:t>
            </a:r>
            <a:r>
              <a:rPr sz="2800" spc="-55" dirty="0" smtClean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peripheral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interface.</a:t>
            </a:r>
            <a:endParaRPr sz="28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8254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Interval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Timer.</a:t>
            </a:r>
            <a:endParaRPr sz="28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8294A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Interrupt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Controller.</a:t>
            </a:r>
            <a:endParaRPr sz="28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8237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DMA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controller.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1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444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3351" y="328479"/>
            <a:ext cx="7838249" cy="1388841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272665" marR="5080" indent="-2260600">
              <a:lnSpc>
                <a:spcPts val="5250"/>
              </a:lnSpc>
              <a:spcBef>
                <a:spcPts val="229"/>
              </a:spcBef>
            </a:pPr>
            <a:r>
              <a:rPr b="0" dirty="0">
                <a:latin typeface="Carlito"/>
                <a:cs typeface="Carlito"/>
              </a:rPr>
              <a:t>8259</a:t>
            </a:r>
            <a:r>
              <a:rPr b="0" spc="-114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Programmable</a:t>
            </a:r>
            <a:r>
              <a:rPr b="0" spc="-114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Interrupt Controller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179" y="2269764"/>
            <a:ext cx="8006080" cy="14846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94640" marR="5080" indent="-281940">
              <a:lnSpc>
                <a:spcPts val="3820"/>
              </a:lnSpc>
              <a:spcBef>
                <a:spcPts val="229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8259A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interrupt </a:t>
            </a:r>
            <a:r>
              <a:rPr sz="3200" dirty="0">
                <a:latin typeface="Carlito"/>
                <a:cs typeface="Carlito"/>
              </a:rPr>
              <a:t>controller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specially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designed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work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with</a:t>
            </a:r>
            <a:r>
              <a:rPr sz="3200" spc="8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Intel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microprocessor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8080,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8085A,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8086,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8088.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1667"/>
          <a:stretch/>
        </p:blipFill>
        <p:spPr>
          <a:xfrm>
            <a:off x="0" y="477054"/>
            <a:ext cx="9144000" cy="63809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0"/>
            <a:ext cx="9067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FF0000"/>
                </a:solidFill>
              </a:rPr>
              <a:t>Block diagram of 8259</a:t>
            </a:r>
            <a:endParaRPr 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57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0"/>
            <a:ext cx="9067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FF0000"/>
                </a:solidFill>
              </a:rPr>
              <a:t>Block diagram of 8259</a:t>
            </a:r>
            <a:endParaRPr lang="en-US" sz="25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5926" r="37402"/>
          <a:stretch/>
        </p:blipFill>
        <p:spPr>
          <a:xfrm>
            <a:off x="381000" y="446574"/>
            <a:ext cx="6339840" cy="1763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3704" r="40417"/>
          <a:stretch/>
        </p:blipFill>
        <p:spPr>
          <a:xfrm>
            <a:off x="381000" y="2179320"/>
            <a:ext cx="6019800" cy="1553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6667"/>
          <a:stretch/>
        </p:blipFill>
        <p:spPr>
          <a:xfrm>
            <a:off x="391610" y="3927306"/>
            <a:ext cx="7696200" cy="1507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75926"/>
          <a:stretch/>
        </p:blipFill>
        <p:spPr>
          <a:xfrm>
            <a:off x="381000" y="5435263"/>
            <a:ext cx="8763000" cy="12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0"/>
            <a:ext cx="9067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FF0000"/>
                </a:solidFill>
              </a:rPr>
              <a:t>Block diagram of 8259</a:t>
            </a:r>
            <a:endParaRPr lang="en-US" sz="25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5926" r="25833" b="4024"/>
          <a:stretch/>
        </p:blipFill>
        <p:spPr>
          <a:xfrm>
            <a:off x="76200" y="521016"/>
            <a:ext cx="8845062" cy="1518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75926" r="6250"/>
          <a:stretch/>
        </p:blipFill>
        <p:spPr>
          <a:xfrm>
            <a:off x="202200" y="2016370"/>
            <a:ext cx="8593061" cy="13967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084" t="75185" r="5833"/>
          <a:stretch/>
        </p:blipFill>
        <p:spPr>
          <a:xfrm>
            <a:off x="375161" y="3555105"/>
            <a:ext cx="8420100" cy="19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9144000" cy="64886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Working of 8259 PPI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5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Working of 8259 PPI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5926" r="2916" b="3859"/>
          <a:stretch/>
        </p:blipFill>
        <p:spPr>
          <a:xfrm>
            <a:off x="228600" y="533400"/>
            <a:ext cx="8305800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75926"/>
          <a:stretch/>
        </p:blipFill>
        <p:spPr>
          <a:xfrm>
            <a:off x="284262" y="2286000"/>
            <a:ext cx="832633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9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9065">
              <a:lnSpc>
                <a:spcPct val="100000"/>
              </a:lnSpc>
              <a:spcBef>
                <a:spcPts val="100"/>
              </a:spcBef>
            </a:pPr>
            <a:r>
              <a:rPr dirty="0"/>
              <a:t>8257</a:t>
            </a:r>
            <a:r>
              <a:rPr spc="-65" dirty="0"/>
              <a:t> </a:t>
            </a:r>
            <a:r>
              <a:rPr dirty="0"/>
              <a:t>DMA</a:t>
            </a:r>
            <a:r>
              <a:rPr spc="-65" dirty="0"/>
              <a:t> </a:t>
            </a:r>
            <a:r>
              <a:rPr spc="-10" dirty="0"/>
              <a:t>Controller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286000"/>
            <a:ext cx="22098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1400" y="2286000"/>
            <a:ext cx="2209800" cy="320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0964" y="2286000"/>
            <a:ext cx="22098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Left Arrow Callout 10"/>
          <p:cNvSpPr/>
          <p:nvPr/>
        </p:nvSpPr>
        <p:spPr>
          <a:xfrm>
            <a:off x="5843155" y="2326047"/>
            <a:ext cx="762000" cy="5334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0" y="179729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1st Machine Cycle</a:t>
            </a:r>
            <a:endParaRPr lang="en-US" dirty="0"/>
          </a:p>
        </p:txBody>
      </p:sp>
      <p:sp>
        <p:nvSpPr>
          <p:cNvPr id="13" name="Left Arrow Callout 12"/>
          <p:cNvSpPr/>
          <p:nvPr/>
        </p:nvSpPr>
        <p:spPr>
          <a:xfrm>
            <a:off x="2718955" y="2326047"/>
            <a:ext cx="762000" cy="5334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09800" y="1797291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2nd Machine Cycle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8600" y="57150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typical process data transfer rate slow down. DMA’s roles is to bypass the microprocessor so that faster data exchanges happens between Memory and I/O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99" y="513282"/>
            <a:ext cx="7726401" cy="1103070"/>
          </a:xfrm>
          <a:prstGeom prst="rect">
            <a:avLst/>
          </a:prstGeom>
        </p:spPr>
        <p:txBody>
          <a:bodyPr vert="horz" wrap="square" lIns="0" tIns="56082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20"/>
              </a:spcBef>
            </a:pPr>
            <a:r>
              <a:rPr sz="3400" dirty="0" smtClean="0"/>
              <a:t>82</a:t>
            </a:r>
            <a:r>
              <a:rPr lang="en-US" sz="3400" dirty="0" smtClean="0"/>
              <a:t>C</a:t>
            </a:r>
            <a:r>
              <a:rPr sz="3400" dirty="0" smtClean="0"/>
              <a:t>55</a:t>
            </a:r>
            <a:r>
              <a:rPr sz="3400" spc="-50" dirty="0" smtClean="0"/>
              <a:t> </a:t>
            </a:r>
            <a:r>
              <a:rPr sz="3400" dirty="0"/>
              <a:t>Programmable</a:t>
            </a:r>
            <a:r>
              <a:rPr sz="3400" spc="-40" dirty="0"/>
              <a:t> </a:t>
            </a:r>
            <a:r>
              <a:rPr sz="3400" dirty="0"/>
              <a:t>Peripheral</a:t>
            </a:r>
            <a:r>
              <a:rPr sz="3400" spc="-40" dirty="0"/>
              <a:t> </a:t>
            </a:r>
            <a:r>
              <a:rPr sz="3400" spc="-10" dirty="0"/>
              <a:t>Interface</a:t>
            </a:r>
            <a:endParaRPr sz="3400" dirty="0"/>
          </a:p>
        </p:txBody>
      </p:sp>
      <p:sp>
        <p:nvSpPr>
          <p:cNvPr id="3" name="object 3"/>
          <p:cNvSpPr txBox="1"/>
          <p:nvPr/>
        </p:nvSpPr>
        <p:spPr>
          <a:xfrm>
            <a:off x="591179" y="1609340"/>
            <a:ext cx="7962265" cy="399922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4640" marR="11430" indent="-281940">
              <a:lnSpc>
                <a:spcPts val="3820"/>
              </a:lnSpc>
              <a:spcBef>
                <a:spcPts val="2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 smtClean="0">
                <a:latin typeface="Carlito"/>
                <a:cs typeface="Carlito"/>
              </a:rPr>
              <a:t>82</a:t>
            </a:r>
            <a:r>
              <a:rPr lang="en-US" sz="3200" dirty="0" smtClean="0">
                <a:latin typeface="Carlito"/>
                <a:cs typeface="Carlito"/>
              </a:rPr>
              <a:t>C</a:t>
            </a:r>
            <a:r>
              <a:rPr sz="3200" dirty="0" smtClean="0">
                <a:latin typeface="Carlito"/>
                <a:cs typeface="Carlito"/>
              </a:rPr>
              <a:t>55</a:t>
            </a:r>
            <a:r>
              <a:rPr sz="3200" spc="-70" dirty="0" smtClean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general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purpose</a:t>
            </a:r>
            <a:r>
              <a:rPr sz="3200" spc="8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device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designed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transfer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data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from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interrupt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under </a:t>
            </a:r>
            <a:r>
              <a:rPr sz="3200" dirty="0">
                <a:latin typeface="Carlito"/>
                <a:cs typeface="Carlito"/>
              </a:rPr>
              <a:t>certain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conditions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required.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can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used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almost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any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microprocessor.</a:t>
            </a:r>
            <a:endParaRPr sz="3200" dirty="0">
              <a:latin typeface="Carlito"/>
              <a:cs typeface="Carlito"/>
            </a:endParaRPr>
          </a:p>
          <a:p>
            <a:pPr marL="294640" marR="5080" indent="-281940">
              <a:lnSpc>
                <a:spcPct val="100099"/>
              </a:lnSpc>
              <a:spcBef>
                <a:spcPts val="52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It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consists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three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8-</a:t>
            </a:r>
            <a:r>
              <a:rPr sz="3200" dirty="0">
                <a:latin typeface="Carlito"/>
                <a:cs typeface="Carlito"/>
              </a:rPr>
              <a:t>bit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bidirectional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ports </a:t>
            </a:r>
            <a:r>
              <a:rPr sz="3200" dirty="0">
                <a:latin typeface="Carlito"/>
                <a:cs typeface="Carlito"/>
              </a:rPr>
              <a:t>(24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lines)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which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configured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per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requirement.</a:t>
            </a:r>
            <a:endParaRPr sz="32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13282"/>
            <a:ext cx="861059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9065">
              <a:lnSpc>
                <a:spcPct val="100000"/>
              </a:lnSpc>
              <a:spcBef>
                <a:spcPts val="100"/>
              </a:spcBef>
            </a:pPr>
            <a:r>
              <a:rPr lang="en-US" sz="3500" dirty="0" smtClean="0"/>
              <a:t>Basics </a:t>
            </a:r>
            <a:r>
              <a:rPr sz="3500" dirty="0" smtClean="0"/>
              <a:t>8257</a:t>
            </a:r>
            <a:r>
              <a:rPr sz="3500" spc="-65" dirty="0" smtClean="0"/>
              <a:t> </a:t>
            </a:r>
            <a:r>
              <a:rPr sz="3500" dirty="0"/>
              <a:t>DMA</a:t>
            </a:r>
            <a:r>
              <a:rPr sz="3500" spc="-65" dirty="0"/>
              <a:t> </a:t>
            </a:r>
            <a:r>
              <a:rPr sz="3500" spc="-10" dirty="0"/>
              <a:t>Controller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36550" marR="5080" indent="-287020">
              <a:lnSpc>
                <a:spcPts val="3220"/>
              </a:lnSpc>
              <a:spcBef>
                <a:spcPts val="480"/>
              </a:spcBef>
              <a:buFont typeface="Arial"/>
              <a:buChar char="•"/>
              <a:tabLst>
                <a:tab pos="337185" algn="l"/>
              </a:tabLst>
            </a:pPr>
            <a:r>
              <a:rPr dirty="0"/>
              <a:t>DMA</a:t>
            </a:r>
            <a:r>
              <a:rPr spc="-30" dirty="0"/>
              <a:t> </a:t>
            </a:r>
            <a:r>
              <a:rPr dirty="0"/>
              <a:t>stands</a:t>
            </a:r>
            <a:r>
              <a:rPr spc="-20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dirty="0"/>
              <a:t>Direct</a:t>
            </a:r>
            <a:r>
              <a:rPr spc="-20" dirty="0"/>
              <a:t> </a:t>
            </a:r>
            <a:r>
              <a:rPr dirty="0"/>
              <a:t>Memory</a:t>
            </a:r>
            <a:r>
              <a:rPr spc="-20" dirty="0"/>
              <a:t> </a:t>
            </a:r>
            <a:r>
              <a:rPr dirty="0"/>
              <a:t>Access.</a:t>
            </a:r>
            <a:r>
              <a:rPr spc="-20" dirty="0"/>
              <a:t> </a:t>
            </a:r>
            <a:r>
              <a:rPr dirty="0"/>
              <a:t>It</a:t>
            </a:r>
            <a:r>
              <a:rPr spc="-20" dirty="0"/>
              <a:t> </a:t>
            </a:r>
            <a:r>
              <a:rPr spc="-35" dirty="0"/>
              <a:t>is </a:t>
            </a:r>
            <a:r>
              <a:rPr dirty="0"/>
              <a:t>designed</a:t>
            </a:r>
            <a:r>
              <a:rPr spc="-15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Intel</a:t>
            </a:r>
            <a:r>
              <a:rPr spc="-1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at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fastest </a:t>
            </a:r>
            <a:r>
              <a:rPr dirty="0"/>
              <a:t>rate.</a:t>
            </a:r>
            <a:r>
              <a:rPr spc="-20" dirty="0"/>
              <a:t> </a:t>
            </a:r>
            <a:r>
              <a:rPr dirty="0"/>
              <a:t>It</a:t>
            </a:r>
            <a:r>
              <a:rPr spc="-20" dirty="0"/>
              <a:t> </a:t>
            </a:r>
            <a:r>
              <a:rPr dirty="0"/>
              <a:t>allows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device</a:t>
            </a:r>
            <a:r>
              <a:rPr spc="-1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20" dirty="0"/>
              <a:t>data </a:t>
            </a:r>
            <a:r>
              <a:rPr dirty="0"/>
              <a:t>directly</a:t>
            </a:r>
            <a:r>
              <a:rPr spc="-30" dirty="0"/>
              <a:t> </a:t>
            </a:r>
            <a:r>
              <a:rPr dirty="0"/>
              <a:t>to/from</a:t>
            </a:r>
            <a:r>
              <a:rPr spc="-30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dirty="0"/>
              <a:t>without</a:t>
            </a:r>
            <a:r>
              <a:rPr spc="-30" dirty="0"/>
              <a:t> </a:t>
            </a:r>
            <a:r>
              <a:rPr dirty="0"/>
              <a:t>any</a:t>
            </a:r>
            <a:r>
              <a:rPr spc="-25" dirty="0"/>
              <a:t> </a:t>
            </a:r>
            <a:r>
              <a:rPr spc="-10" dirty="0"/>
              <a:t>interference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20" dirty="0"/>
              <a:t>CPU.</a:t>
            </a:r>
          </a:p>
          <a:p>
            <a:pPr marL="336550" marR="101600" indent="-287020">
              <a:lnSpc>
                <a:spcPct val="91200"/>
              </a:lnSpc>
              <a:spcBef>
                <a:spcPts val="555"/>
              </a:spcBef>
              <a:buFont typeface="Arial"/>
              <a:buChar char="•"/>
              <a:tabLst>
                <a:tab pos="337185" algn="l"/>
              </a:tabLst>
            </a:pPr>
            <a:r>
              <a:rPr dirty="0"/>
              <a:t>Using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DMA</a:t>
            </a:r>
            <a:r>
              <a:rPr spc="-20" dirty="0"/>
              <a:t> </a:t>
            </a:r>
            <a:r>
              <a:rPr dirty="0"/>
              <a:t>controller,</a:t>
            </a:r>
            <a:r>
              <a:rPr spc="-2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device</a:t>
            </a:r>
            <a:r>
              <a:rPr spc="-20" dirty="0"/>
              <a:t> </a:t>
            </a:r>
            <a:r>
              <a:rPr dirty="0"/>
              <a:t>requests</a:t>
            </a:r>
            <a:r>
              <a:rPr spc="-20" dirty="0"/>
              <a:t> </a:t>
            </a:r>
            <a:r>
              <a:rPr spc="-25" dirty="0"/>
              <a:t>the </a:t>
            </a:r>
            <a:r>
              <a:rPr dirty="0"/>
              <a:t>CPU</a:t>
            </a:r>
            <a:r>
              <a:rPr spc="-3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hold</a:t>
            </a:r>
            <a:r>
              <a:rPr spc="-15" dirty="0"/>
              <a:t> </a:t>
            </a:r>
            <a:r>
              <a:rPr dirty="0"/>
              <a:t>its</a:t>
            </a:r>
            <a:r>
              <a:rPr spc="-15" dirty="0"/>
              <a:t> </a:t>
            </a:r>
            <a:r>
              <a:rPr dirty="0"/>
              <a:t>data,</a:t>
            </a:r>
            <a:r>
              <a:rPr spc="-20" dirty="0"/>
              <a:t> </a:t>
            </a:r>
            <a:r>
              <a:rPr dirty="0"/>
              <a:t>address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control</a:t>
            </a:r>
            <a:r>
              <a:rPr spc="-15" dirty="0"/>
              <a:t> </a:t>
            </a:r>
            <a:r>
              <a:rPr dirty="0"/>
              <a:t>bus,</a:t>
            </a:r>
            <a:r>
              <a:rPr spc="-15" dirty="0"/>
              <a:t> </a:t>
            </a:r>
            <a:r>
              <a:rPr spc="-25" dirty="0"/>
              <a:t>so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device</a:t>
            </a:r>
            <a:r>
              <a:rPr spc="-1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free</a:t>
            </a:r>
            <a:r>
              <a:rPr spc="-1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directly</a:t>
            </a:r>
            <a:r>
              <a:rPr spc="-15" dirty="0"/>
              <a:t> </a:t>
            </a:r>
            <a:r>
              <a:rPr spc="-10" dirty="0"/>
              <a:t>to/from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memory.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DMA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is</a:t>
            </a:r>
            <a:r>
              <a:rPr spc="-10" dirty="0"/>
              <a:t> initiated </a:t>
            </a:r>
            <a:r>
              <a:rPr dirty="0"/>
              <a:t>only</a:t>
            </a:r>
            <a:r>
              <a:rPr spc="-30" dirty="0"/>
              <a:t> </a:t>
            </a:r>
            <a:r>
              <a:rPr dirty="0"/>
              <a:t>after</a:t>
            </a:r>
            <a:r>
              <a:rPr spc="-20" dirty="0"/>
              <a:t> </a:t>
            </a:r>
            <a:r>
              <a:rPr dirty="0"/>
              <a:t>receiving</a:t>
            </a:r>
            <a:r>
              <a:rPr spc="-25" dirty="0"/>
              <a:t> </a:t>
            </a:r>
            <a:r>
              <a:rPr dirty="0"/>
              <a:t>HLDA</a:t>
            </a:r>
            <a:r>
              <a:rPr spc="-20" dirty="0"/>
              <a:t> </a:t>
            </a:r>
            <a:r>
              <a:rPr dirty="0"/>
              <a:t>signal</a:t>
            </a:r>
            <a:r>
              <a:rPr spc="-20" dirty="0"/>
              <a:t> </a:t>
            </a:r>
            <a:r>
              <a:rPr dirty="0"/>
              <a:t>from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CPU.</a:t>
            </a:r>
          </a:p>
        </p:txBody>
      </p:sp>
    </p:spTree>
    <p:extLst>
      <p:ext uri="{BB962C8B-B14F-4D97-AF65-F5344CB8AC3E}">
        <p14:creationId xmlns:p14="http://schemas.microsoft.com/office/powerpoint/2010/main" val="42057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2472"/>
          <a:stretch/>
        </p:blipFill>
        <p:spPr>
          <a:xfrm>
            <a:off x="0" y="457200"/>
            <a:ext cx="9067800" cy="618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075" y="228600"/>
            <a:ext cx="772640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6589">
              <a:lnSpc>
                <a:spcPct val="100000"/>
              </a:lnSpc>
              <a:spcBef>
                <a:spcPts val="100"/>
              </a:spcBef>
            </a:pPr>
            <a:r>
              <a:rPr lang="en-US" dirty="0" smtClean="0"/>
              <a:t>HLD &amp;</a:t>
            </a:r>
            <a:r>
              <a:rPr spc="-25" dirty="0" smtClean="0"/>
              <a:t> </a:t>
            </a:r>
            <a:r>
              <a:rPr lang="en-US" spc="-25" dirty="0" smtClean="0"/>
              <a:t>HLDA </a:t>
            </a:r>
            <a:r>
              <a:rPr dirty="0" smtClean="0"/>
              <a:t>of</a:t>
            </a:r>
            <a:r>
              <a:rPr spc="-25" dirty="0" smtClean="0"/>
              <a:t> </a:t>
            </a:r>
            <a:r>
              <a:rPr spc="-20" dirty="0"/>
              <a:t>8257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2" t="11111" r="3334" b="15556"/>
          <a:stretch/>
        </p:blipFill>
        <p:spPr>
          <a:xfrm>
            <a:off x="7776" y="1167447"/>
            <a:ext cx="8763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075" y="228600"/>
            <a:ext cx="772640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6589">
              <a:lnSpc>
                <a:spcPct val="100000"/>
              </a:lnSpc>
              <a:spcBef>
                <a:spcPts val="100"/>
              </a:spcBef>
            </a:pPr>
            <a:r>
              <a:rPr lang="en-US" dirty="0" smtClean="0"/>
              <a:t>Working</a:t>
            </a:r>
            <a:r>
              <a:rPr lang="en-US" spc="-25" dirty="0" smtClean="0"/>
              <a:t> </a:t>
            </a:r>
            <a:r>
              <a:rPr dirty="0" smtClean="0"/>
              <a:t>of</a:t>
            </a:r>
            <a:r>
              <a:rPr spc="-25" dirty="0" smtClean="0"/>
              <a:t> </a:t>
            </a:r>
            <a:r>
              <a:rPr spc="-20" dirty="0"/>
              <a:t>8257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477"/>
          <a:stretch/>
        </p:blipFill>
        <p:spPr>
          <a:xfrm>
            <a:off x="0" y="990600"/>
            <a:ext cx="9144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6589">
              <a:lnSpc>
                <a:spcPct val="100000"/>
              </a:lnSpc>
              <a:spcBef>
                <a:spcPts val="100"/>
              </a:spcBef>
            </a:pPr>
            <a:r>
              <a:rPr dirty="0"/>
              <a:t>Features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20" dirty="0"/>
              <a:t>8257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2009" y="1231110"/>
            <a:ext cx="7965440" cy="49739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03530" marR="340995" indent="-291465">
              <a:lnSpc>
                <a:spcPts val="2620"/>
              </a:lnSpc>
              <a:spcBef>
                <a:spcPts val="720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has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four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channels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which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be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used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over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four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25" dirty="0">
                <a:latin typeface="Carlito"/>
                <a:cs typeface="Carlito"/>
              </a:rPr>
              <a:t>I/O </a:t>
            </a:r>
            <a:r>
              <a:rPr sz="2700" spc="-10" dirty="0">
                <a:latin typeface="Carlito"/>
                <a:cs typeface="Carlito"/>
              </a:rPr>
              <a:t>devices.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45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has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16-bit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address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and</a:t>
            </a:r>
            <a:r>
              <a:rPr sz="2700" spc="4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14-bit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counter.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5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transfer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data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up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64kb.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5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programmed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independently.</a:t>
            </a:r>
            <a:endParaRPr sz="2700">
              <a:latin typeface="Carlito"/>
              <a:cs typeface="Carlito"/>
            </a:endParaRPr>
          </a:p>
          <a:p>
            <a:pPr marL="303530" marR="5080" indent="-291465">
              <a:lnSpc>
                <a:spcPts val="2610"/>
              </a:lnSpc>
              <a:spcBef>
                <a:spcPts val="570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perform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read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transfer,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write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transfer </a:t>
            </a:r>
            <a:r>
              <a:rPr sz="2700" dirty="0">
                <a:latin typeface="Carlito"/>
                <a:cs typeface="Carlito"/>
              </a:rPr>
              <a:t>and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verify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transfer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operations.</a:t>
            </a:r>
            <a:endParaRPr sz="2700">
              <a:latin typeface="Carlito"/>
              <a:cs typeface="Carlito"/>
            </a:endParaRPr>
          </a:p>
          <a:p>
            <a:pPr marL="303530" marR="67310" indent="-291465">
              <a:lnSpc>
                <a:spcPts val="2610"/>
              </a:lnSpc>
              <a:spcBef>
                <a:spcPts val="555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generates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MARK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signal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peripheral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device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that </a:t>
            </a:r>
            <a:r>
              <a:rPr sz="2700" dirty="0">
                <a:latin typeface="Carlito"/>
                <a:cs typeface="Carlito"/>
              </a:rPr>
              <a:t>128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bytes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have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been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transferred.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4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requires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single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phase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clock.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5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Its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frequency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ranges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from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250Hz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3MHz.</a:t>
            </a:r>
            <a:endParaRPr sz="2700">
              <a:latin typeface="Carlito"/>
              <a:cs typeface="Carlito"/>
            </a:endParaRPr>
          </a:p>
          <a:p>
            <a:pPr marL="303530" marR="387350" indent="-291465">
              <a:lnSpc>
                <a:spcPts val="2610"/>
              </a:lnSpc>
              <a:spcBef>
                <a:spcPts val="565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 operates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in 2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modes,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i.e.,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b="1" dirty="0">
                <a:latin typeface="Carlito"/>
                <a:cs typeface="Carlito"/>
              </a:rPr>
              <a:t>Master</a:t>
            </a:r>
            <a:r>
              <a:rPr sz="2700" b="1" spc="5" dirty="0">
                <a:latin typeface="Carlito"/>
                <a:cs typeface="Carlito"/>
              </a:rPr>
              <a:t> </a:t>
            </a:r>
            <a:r>
              <a:rPr sz="2700" b="1" dirty="0">
                <a:latin typeface="Carlito"/>
                <a:cs typeface="Carlito"/>
              </a:rPr>
              <a:t>mode</a:t>
            </a:r>
            <a:r>
              <a:rPr sz="2700" b="1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and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b="1" spc="-10" dirty="0">
                <a:latin typeface="Carlito"/>
                <a:cs typeface="Carlito"/>
              </a:rPr>
              <a:t>Slave mode</a:t>
            </a:r>
            <a:r>
              <a:rPr sz="2700" spc="-10" dirty="0">
                <a:latin typeface="Carlito"/>
                <a:cs typeface="Carlito"/>
              </a:rPr>
              <a:t>.</a:t>
            </a:r>
            <a:endParaRPr sz="27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8978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99"/>
            <a:ext cx="9067800" cy="6416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35052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7030A0"/>
                </a:solidFill>
              </a:rPr>
              <a:t>Burst / Batch Mode: In this mode DMA sends data in bulk. Here size of buffer is large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7030A0"/>
                </a:solidFill>
              </a:rPr>
              <a:t>* In Burst mode once DMAC buffer is full, it takes control of system bus for data transfer.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55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99" y="513282"/>
            <a:ext cx="8282801" cy="549072"/>
          </a:xfrm>
          <a:prstGeom prst="rect">
            <a:avLst/>
          </a:prstGeom>
        </p:spPr>
        <p:txBody>
          <a:bodyPr vert="horz" wrap="square" lIns="0" tIns="56082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20"/>
              </a:spcBef>
            </a:pPr>
            <a:r>
              <a:rPr sz="3200" dirty="0" smtClean="0"/>
              <a:t>82</a:t>
            </a:r>
            <a:r>
              <a:rPr lang="en-US" sz="3200" dirty="0" smtClean="0"/>
              <a:t>C</a:t>
            </a:r>
            <a:r>
              <a:rPr sz="3200" dirty="0" smtClean="0"/>
              <a:t>55</a:t>
            </a:r>
            <a:r>
              <a:rPr sz="3200" spc="-50" dirty="0" smtClean="0"/>
              <a:t> </a:t>
            </a:r>
            <a:r>
              <a:rPr sz="3200" dirty="0"/>
              <a:t>Programmable</a:t>
            </a:r>
            <a:r>
              <a:rPr sz="3200" spc="-40" dirty="0"/>
              <a:t> </a:t>
            </a:r>
            <a:r>
              <a:rPr sz="3200" dirty="0"/>
              <a:t>Peripheral</a:t>
            </a:r>
            <a:r>
              <a:rPr sz="3200" spc="-40" dirty="0"/>
              <a:t> </a:t>
            </a:r>
            <a:r>
              <a:rPr sz="3200" spc="-10" dirty="0"/>
              <a:t>Interface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1412859"/>
            <a:ext cx="8534400" cy="524246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69900" marR="11430" indent="-457200">
              <a:lnSpc>
                <a:spcPts val="3820"/>
              </a:lnSpc>
              <a:spcBef>
                <a:spcPts val="240"/>
              </a:spcBef>
              <a:buFont typeface="Wingdings" panose="05000000000000000000" pitchFamily="2" charset="2"/>
              <a:buChar char="q"/>
              <a:tabLst>
                <a:tab pos="294640" algn="l"/>
              </a:tabLst>
            </a:pPr>
            <a:r>
              <a:rPr lang="en-US" sz="2400" b="1" dirty="0" smtClean="0">
                <a:latin typeface="Carlito"/>
                <a:cs typeface="Carlito"/>
              </a:rPr>
              <a:t>Features</a:t>
            </a:r>
            <a:r>
              <a:rPr lang="en-US" sz="2400" dirty="0" smtClean="0">
                <a:latin typeface="Carlito"/>
                <a:cs typeface="Carlito"/>
              </a:rPr>
              <a:t> –</a:t>
            </a:r>
          </a:p>
          <a:p>
            <a:pPr marL="469900" marR="11430" indent="-457200">
              <a:lnSpc>
                <a:spcPts val="3820"/>
              </a:lnSpc>
              <a:spcBef>
                <a:spcPts val="240"/>
              </a:spcBef>
              <a:buFont typeface="+mj-lt"/>
              <a:buAutoNum type="arabicPeriod"/>
              <a:tabLst>
                <a:tab pos="294640" algn="l"/>
              </a:tabLst>
            </a:pPr>
            <a:r>
              <a:rPr lang="en-US" sz="2400" dirty="0" smtClean="0">
                <a:latin typeface="Carlito"/>
                <a:cs typeface="Carlito"/>
              </a:rPr>
              <a:t>It has 24 pins for I/O that are programmable in groups of 12 pins.</a:t>
            </a:r>
          </a:p>
          <a:p>
            <a:pPr marL="469900" marR="11430" indent="-457200">
              <a:lnSpc>
                <a:spcPts val="3820"/>
              </a:lnSpc>
              <a:spcBef>
                <a:spcPts val="240"/>
              </a:spcBef>
              <a:buFont typeface="+mj-lt"/>
              <a:buAutoNum type="arabicPeriod"/>
              <a:tabLst>
                <a:tab pos="294640" algn="l"/>
              </a:tabLst>
            </a:pPr>
            <a:r>
              <a:rPr lang="en-US" sz="2400" dirty="0" smtClean="0">
                <a:latin typeface="Carlito"/>
                <a:cs typeface="Carlito"/>
              </a:rPr>
              <a:t>Three I/O ports, each port is of 8 bit.</a:t>
            </a:r>
          </a:p>
          <a:p>
            <a:pPr marL="469900" marR="11430" indent="-457200">
              <a:lnSpc>
                <a:spcPts val="3820"/>
              </a:lnSpc>
              <a:spcBef>
                <a:spcPts val="240"/>
              </a:spcBef>
              <a:buFont typeface="+mj-lt"/>
              <a:buAutoNum type="arabicPeriod"/>
              <a:tabLst>
                <a:tab pos="294640" algn="l"/>
              </a:tabLst>
            </a:pPr>
            <a:r>
              <a:rPr lang="en-US" sz="2400" dirty="0" smtClean="0">
                <a:latin typeface="Carlito"/>
                <a:cs typeface="Carlito"/>
              </a:rPr>
              <a:t>Operate in three distinct modes of operation. </a:t>
            </a:r>
          </a:p>
          <a:p>
            <a:pPr marL="12700" marR="11430">
              <a:spcBef>
                <a:spcPts val="240"/>
              </a:spcBef>
              <a:tabLst>
                <a:tab pos="294640" algn="l"/>
              </a:tabLst>
            </a:pPr>
            <a:r>
              <a:rPr lang="en-US" sz="2400" dirty="0" smtClean="0">
                <a:latin typeface="Carlito"/>
                <a:cs typeface="Carlito"/>
              </a:rPr>
              <a:t>	  - Simple I/O mode</a:t>
            </a:r>
          </a:p>
          <a:p>
            <a:pPr marL="12700" marR="11430">
              <a:spcBef>
                <a:spcPts val="240"/>
              </a:spcBef>
              <a:tabLst>
                <a:tab pos="294640" algn="l"/>
              </a:tabLst>
            </a:pPr>
            <a:r>
              <a:rPr lang="en-US" sz="2400" dirty="0">
                <a:latin typeface="Carlito"/>
                <a:cs typeface="Carlito"/>
              </a:rPr>
              <a:t>	</a:t>
            </a:r>
            <a:r>
              <a:rPr lang="en-US" sz="2400" dirty="0" smtClean="0">
                <a:latin typeface="Carlito"/>
                <a:cs typeface="Carlito"/>
              </a:rPr>
              <a:t>  - Handshake I/O mode</a:t>
            </a:r>
          </a:p>
          <a:p>
            <a:pPr marL="12700" marR="11430">
              <a:spcBef>
                <a:spcPts val="240"/>
              </a:spcBef>
              <a:tabLst>
                <a:tab pos="294640" algn="l"/>
              </a:tabLst>
            </a:pPr>
            <a:r>
              <a:rPr lang="en-US" sz="2400" dirty="0">
                <a:latin typeface="Carlito"/>
                <a:cs typeface="Carlito"/>
              </a:rPr>
              <a:t>	</a:t>
            </a:r>
            <a:r>
              <a:rPr lang="en-US" sz="2400" dirty="0" smtClean="0">
                <a:latin typeface="Carlito"/>
                <a:cs typeface="Carlito"/>
              </a:rPr>
              <a:t>  - Bidirectional Handshake I/O mode</a:t>
            </a:r>
          </a:p>
          <a:p>
            <a:pPr marL="469900" marR="11430" indent="-457200">
              <a:lnSpc>
                <a:spcPts val="3820"/>
              </a:lnSpc>
              <a:spcBef>
                <a:spcPts val="240"/>
              </a:spcBef>
              <a:buAutoNum type="arabicPeriod" startAt="4"/>
              <a:tabLst>
                <a:tab pos="294640" algn="l"/>
              </a:tabLst>
            </a:pPr>
            <a:r>
              <a:rPr lang="en-US" sz="2400" dirty="0" smtClean="0"/>
              <a:t>Allows dynamic configuration of ports and modes using a </a:t>
            </a:r>
            <a:r>
              <a:rPr lang="en-US" sz="2400" b="1" dirty="0" smtClean="0"/>
              <a:t>control word register</a:t>
            </a:r>
            <a:r>
              <a:rPr lang="en-US" sz="2400" dirty="0" smtClean="0"/>
              <a:t>.</a:t>
            </a:r>
          </a:p>
          <a:p>
            <a:pPr marL="12700" marR="11430">
              <a:lnSpc>
                <a:spcPts val="3820"/>
              </a:lnSpc>
              <a:spcBef>
                <a:spcPts val="240"/>
              </a:spcBef>
              <a:tabLst>
                <a:tab pos="294640" algn="l"/>
              </a:tabLst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5825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799" y="513282"/>
            <a:ext cx="7726401" cy="553998"/>
          </a:xfrm>
        </p:spPr>
        <p:txBody>
          <a:bodyPr/>
          <a:lstStyle/>
          <a:p>
            <a:pPr algn="ctr"/>
            <a:r>
              <a:rPr lang="en-US" sz="3600" dirty="0" smtClean="0"/>
              <a:t>82C55 PPI Block Diagram</a:t>
            </a:r>
            <a:endParaRPr lang="en-US" sz="3600" dirty="0"/>
          </a:p>
        </p:txBody>
      </p:sp>
      <p:pic>
        <p:nvPicPr>
          <p:cNvPr id="1026" name="Picture 2" descr="Light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75" y="1031720"/>
            <a:ext cx="7834648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2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799" y="513282"/>
            <a:ext cx="7726401" cy="553998"/>
          </a:xfrm>
        </p:spPr>
        <p:txBody>
          <a:bodyPr/>
          <a:lstStyle/>
          <a:p>
            <a:pPr algn="ctr"/>
            <a:r>
              <a:rPr lang="en-US" sz="3600" dirty="0" smtClean="0"/>
              <a:t>82C55 PPI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1219200"/>
            <a:ext cx="815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+mn-lt"/>
              </a:rPr>
              <a:t>2 operating modes –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 smtClean="0">
                <a:latin typeface="+mn-lt"/>
              </a:rPr>
              <a:t>BSR (bit set reset) Mode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 smtClean="0">
                <a:latin typeface="+mn-lt"/>
              </a:rPr>
              <a:t>Input-Output Mode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+mn-lt"/>
              </a:rPr>
              <a:t>Depending upon the value if CS', A1 and A0 we can select different ports in different modes as input-output mode or BSR. This is done by writing a suitable word in control register (control word D0-D7).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62343"/>
              </p:ext>
            </p:extLst>
          </p:nvPr>
        </p:nvGraphicFramePr>
        <p:xfrm>
          <a:off x="1447800" y="4003072"/>
          <a:ext cx="6400800" cy="26568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99688049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05548526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269031278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80939064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050884714"/>
                    </a:ext>
                  </a:extLst>
                </a:gridCol>
              </a:tblGrid>
              <a:tr h="44280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CS'</a:t>
                      </a:r>
                      <a:endParaRPr lang="en-US" sz="1400" b="1" dirty="0">
                        <a:effectLst/>
                      </a:endParaRPr>
                    </a:p>
                  </a:txBody>
                  <a:tcPr marL="38100" marR="38100" marT="63500" marB="635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>
                          <a:effectLst/>
                        </a:rPr>
                        <a:t>A1</a:t>
                      </a:r>
                      <a:endParaRPr lang="en-US" sz="14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>
                          <a:effectLst/>
                        </a:rPr>
                        <a:t>A0</a:t>
                      </a:r>
                      <a:endParaRPr lang="en-US" sz="14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>
                          <a:effectLst/>
                        </a:rPr>
                        <a:t>Selection</a:t>
                      </a:r>
                      <a:endParaRPr lang="en-US" sz="14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>
                          <a:effectLst/>
                        </a:rPr>
                        <a:t>Address</a:t>
                      </a:r>
                      <a:endParaRPr lang="en-US" sz="14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987992320"/>
                  </a:ext>
                </a:extLst>
              </a:tr>
              <a:tr h="44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0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0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0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PORT A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80 H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3778187880"/>
                  </a:ext>
                </a:extLst>
              </a:tr>
              <a:tr h="44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0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0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1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PORT B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81 H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1751110129"/>
                  </a:ext>
                </a:extLst>
              </a:tr>
              <a:tr h="44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0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1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0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PORT C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82 H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1951158699"/>
                  </a:ext>
                </a:extLst>
              </a:tr>
              <a:tr h="44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0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1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1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Control Register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83 H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1361663125"/>
                  </a:ext>
                </a:extLst>
              </a:tr>
              <a:tr h="44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1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X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X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>
                          <a:effectLst/>
                        </a:rPr>
                        <a:t>No Seletion</a:t>
                      </a:r>
                      <a:endParaRPr lang="en-US" sz="1250" b="0">
                        <a:effectLst/>
                      </a:endParaRP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 dirty="0">
                          <a:effectLst/>
                        </a:rPr>
                        <a:t>X</a:t>
                      </a:r>
                      <a:endParaRPr lang="en-US" sz="1250" b="0" dirty="0">
                        <a:effectLst/>
                      </a:endParaRP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3730204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66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799" y="513282"/>
            <a:ext cx="7726401" cy="553998"/>
          </a:xfrm>
        </p:spPr>
        <p:txBody>
          <a:bodyPr/>
          <a:lstStyle/>
          <a:p>
            <a:pPr algn="ctr"/>
            <a:r>
              <a:rPr lang="en-US" sz="3600" dirty="0"/>
              <a:t>82C55 PPI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758" y="1295400"/>
            <a:ext cx="8595242" cy="497059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/>
              <a:t>Operating Modes – It depends on Control Word (D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-D</a:t>
            </a:r>
            <a:r>
              <a:rPr lang="en-US" sz="2400" baseline="-25000" dirty="0" smtClean="0"/>
              <a:t>7</a:t>
            </a:r>
            <a:r>
              <a:rPr lang="en-US" sz="2400" dirty="0" smtClean="0"/>
              <a:t>).</a:t>
            </a:r>
          </a:p>
          <a:p>
            <a:pPr marL="571500" indent="-571500">
              <a:buFont typeface="+mj-lt"/>
              <a:buAutoNum type="romanLcPeriod"/>
            </a:pPr>
            <a:endParaRPr lang="en-US" sz="2400" b="1" dirty="0"/>
          </a:p>
          <a:p>
            <a:pPr marL="571500" indent="-571500">
              <a:buFont typeface="+mj-lt"/>
              <a:buAutoNum type="romanLcPeriod"/>
            </a:pPr>
            <a:r>
              <a:rPr lang="en-US" sz="2400" b="1" dirty="0" smtClean="0"/>
              <a:t>Bit </a:t>
            </a:r>
            <a:r>
              <a:rPr lang="en-US" sz="2400" b="1" dirty="0"/>
              <a:t>set reset (BSR) mode -</a:t>
            </a:r>
            <a:r>
              <a:rPr lang="en-US" sz="2400" dirty="0"/>
              <a:t> If MSB of control word (D7) is 0, PPI works in BSR mode. In this mode only port C bits are used for set or reset</a:t>
            </a:r>
            <a:r>
              <a:rPr lang="en-US" dirty="0" smtClean="0"/>
              <a:t>.</a:t>
            </a:r>
          </a:p>
          <a:p>
            <a:pPr marL="571500" indent="-571500">
              <a:buFont typeface="+mj-lt"/>
              <a:buAutoNum type="romanLcPeriod"/>
            </a:pPr>
            <a:endParaRPr lang="en-US" dirty="0" smtClean="0"/>
          </a:p>
          <a:p>
            <a:pPr marL="571500" indent="-571500">
              <a:buFont typeface="+mj-lt"/>
              <a:buAutoNum type="romanLcPeriod"/>
            </a:pPr>
            <a:r>
              <a:rPr lang="en-US" sz="2400" b="1" dirty="0"/>
              <a:t>Input-Output mode -</a:t>
            </a:r>
            <a:r>
              <a:rPr lang="en-US" sz="2400" dirty="0"/>
              <a:t> If MSB of control word (D7) is 1, PPI works in input-output mode. This is further divided into three modes</a:t>
            </a:r>
            <a:r>
              <a:rPr lang="en-US" sz="2400" dirty="0" smtClean="0"/>
              <a:t>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400" dirty="0" smtClean="0"/>
              <a:t>Mode – 0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400" dirty="0" smtClean="0"/>
              <a:t>Mode – 1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400" dirty="0" smtClean="0"/>
              <a:t>Mode – 2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221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99" y="513282"/>
            <a:ext cx="8130400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10"/>
              </a:spcBef>
            </a:pPr>
            <a:r>
              <a:rPr sz="3600" dirty="0"/>
              <a:t>Different</a:t>
            </a:r>
            <a:r>
              <a:rPr sz="3600" spc="-30" dirty="0"/>
              <a:t> </a:t>
            </a:r>
            <a:r>
              <a:rPr sz="3600" dirty="0"/>
              <a:t>Mode</a:t>
            </a:r>
            <a:r>
              <a:rPr sz="3600" spc="-20" dirty="0"/>
              <a:t> </a:t>
            </a:r>
            <a:r>
              <a:rPr sz="3600" dirty="0"/>
              <a:t>of</a:t>
            </a:r>
            <a:r>
              <a:rPr sz="3600" spc="-20" dirty="0"/>
              <a:t> </a:t>
            </a:r>
            <a:r>
              <a:rPr sz="3600" dirty="0"/>
              <a:t>Operation</a:t>
            </a:r>
            <a:r>
              <a:rPr sz="3600" spc="-25" dirty="0"/>
              <a:t> </a:t>
            </a:r>
            <a:r>
              <a:rPr sz="3600" dirty="0"/>
              <a:t>of</a:t>
            </a:r>
            <a:r>
              <a:rPr sz="3600" spc="-20" dirty="0"/>
              <a:t> 8255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0222" y="1311369"/>
            <a:ext cx="8308977" cy="53595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4965" marR="5080" indent="-297815" algn="just">
              <a:lnSpc>
                <a:spcPct val="8020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</a:tabLst>
            </a:pPr>
            <a:r>
              <a:rPr sz="2400" b="1" dirty="0" smtClean="0">
                <a:latin typeface="Carlito"/>
                <a:cs typeface="Carlito"/>
              </a:rPr>
              <a:t>Mode</a:t>
            </a:r>
            <a:r>
              <a:rPr sz="2400" b="1" spc="-10" dirty="0" smtClean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−</a:t>
            </a:r>
            <a:r>
              <a:rPr sz="2400" spc="5" dirty="0">
                <a:latin typeface="Carlito"/>
                <a:cs typeface="Carlito"/>
              </a:rPr>
              <a:t> </a:t>
            </a:r>
            <a:endParaRPr lang="en-US" sz="2400" spc="5" dirty="0" smtClean="0">
              <a:latin typeface="Carlito"/>
              <a:cs typeface="Carlito"/>
            </a:endParaRPr>
          </a:p>
          <a:p>
            <a:pPr marL="57150" marR="5080" lvl="2" algn="just">
              <a:lnSpc>
                <a:spcPct val="80200"/>
              </a:lnSpc>
              <a:spcBef>
                <a:spcPts val="509"/>
              </a:spcBef>
              <a:tabLst>
                <a:tab pos="354965" algn="l"/>
              </a:tabLst>
            </a:pPr>
            <a:r>
              <a:rPr lang="en-US" sz="2400" dirty="0" smtClean="0">
                <a:latin typeface="Carlito"/>
                <a:cs typeface="Carlito"/>
              </a:rPr>
              <a:t>	</a:t>
            </a:r>
            <a:r>
              <a:rPr sz="2400" dirty="0" smtClean="0">
                <a:latin typeface="Carlito"/>
                <a:cs typeface="Carlito"/>
              </a:rPr>
              <a:t>In </a:t>
            </a:r>
            <a:r>
              <a:rPr sz="2400" dirty="0">
                <a:latin typeface="Carlito"/>
                <a:cs typeface="Carlito"/>
              </a:rPr>
              <a:t>this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mode,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 and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 is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used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two </a:t>
            </a:r>
            <a:r>
              <a:rPr sz="2400" spc="-10" dirty="0">
                <a:latin typeface="Carlito"/>
                <a:cs typeface="Carlito"/>
              </a:rPr>
              <a:t>8-</a:t>
            </a:r>
            <a:r>
              <a:rPr sz="2400" dirty="0">
                <a:latin typeface="Carlito"/>
                <a:cs typeface="Carlito"/>
              </a:rPr>
              <a:t>bit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ports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lang="en-US" sz="2400" spc="-5" dirty="0" smtClean="0">
                <a:latin typeface="Carlito"/>
                <a:cs typeface="Carlito"/>
              </a:rPr>
              <a:t>	</a:t>
            </a:r>
            <a:r>
              <a:rPr sz="2400" dirty="0" smtClean="0">
                <a:latin typeface="Carlito"/>
                <a:cs typeface="Carlito"/>
              </a:rPr>
              <a:t>Port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 two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4-</a:t>
            </a:r>
            <a:r>
              <a:rPr sz="2400" dirty="0">
                <a:latin typeface="Carlito"/>
                <a:cs typeface="Carlito"/>
              </a:rPr>
              <a:t>bit ports.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Each port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programmed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in </a:t>
            </a:r>
            <a:r>
              <a:rPr lang="en-US" sz="2400" spc="-25" dirty="0" smtClean="0">
                <a:latin typeface="Carlito"/>
                <a:cs typeface="Carlito"/>
              </a:rPr>
              <a:t>	</a:t>
            </a:r>
            <a:r>
              <a:rPr sz="2400" dirty="0" smtClean="0">
                <a:latin typeface="Carlito"/>
                <a:cs typeface="Carlito"/>
              </a:rPr>
              <a:t>either</a:t>
            </a:r>
            <a:r>
              <a:rPr sz="2400" spc="-30" dirty="0" smtClean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input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mode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output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mode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where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outputs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lang="en-US" sz="2400" spc="-15" dirty="0" smtClean="0">
                <a:latin typeface="Carlito"/>
                <a:cs typeface="Carlito"/>
              </a:rPr>
              <a:t>	</a:t>
            </a:r>
            <a:r>
              <a:rPr sz="2400" spc="-10" dirty="0" smtClean="0">
                <a:latin typeface="Carlito"/>
                <a:cs typeface="Carlito"/>
              </a:rPr>
              <a:t>latched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inputs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not latched.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Ports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do not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 </a:t>
            </a:r>
            <a:r>
              <a:rPr lang="en-US" sz="2400" dirty="0" smtClean="0">
                <a:latin typeface="Carlito"/>
                <a:cs typeface="Carlito"/>
              </a:rPr>
              <a:t>	</a:t>
            </a:r>
            <a:r>
              <a:rPr sz="2400" spc="-10" dirty="0" smtClean="0">
                <a:latin typeface="Carlito"/>
                <a:cs typeface="Carlito"/>
              </a:rPr>
              <a:t>interrupt </a:t>
            </a:r>
            <a:r>
              <a:rPr sz="2400" spc="-10" dirty="0">
                <a:latin typeface="Carlito"/>
                <a:cs typeface="Carlito"/>
              </a:rPr>
              <a:t>capability</a:t>
            </a:r>
            <a:r>
              <a:rPr sz="2400" spc="-10" dirty="0" smtClean="0">
                <a:latin typeface="Carlito"/>
                <a:cs typeface="Carlito"/>
              </a:rPr>
              <a:t>.</a:t>
            </a:r>
            <a:endParaRPr lang="en-US" sz="2400" spc="-10" dirty="0" smtClean="0">
              <a:latin typeface="Carlito"/>
              <a:cs typeface="Carlito"/>
            </a:endParaRPr>
          </a:p>
          <a:p>
            <a:pPr marL="57150" marR="5080" algn="just">
              <a:lnSpc>
                <a:spcPct val="80200"/>
              </a:lnSpc>
              <a:spcBef>
                <a:spcPts val="509"/>
              </a:spcBef>
              <a:tabLst>
                <a:tab pos="354965" algn="l"/>
              </a:tabLst>
            </a:pPr>
            <a:r>
              <a:rPr lang="en-US" sz="2400" spc="-10" dirty="0" smtClean="0">
                <a:latin typeface="Carlito"/>
                <a:cs typeface="Carlito"/>
              </a:rPr>
              <a:t>	Ex – Turning on/off LEDs, reading simple digital inputs like  	switches.</a:t>
            </a:r>
            <a:endParaRPr sz="2350" dirty="0">
              <a:latin typeface="Carlito"/>
              <a:cs typeface="Carlito"/>
            </a:endParaRPr>
          </a:p>
          <a:p>
            <a:pPr marL="354965" marR="97790" indent="-297815" algn="just">
              <a:lnSpc>
                <a:spcPct val="80400"/>
              </a:lnSpc>
              <a:spcBef>
                <a:spcPts val="455"/>
              </a:spcBef>
              <a:buFont typeface="Arial"/>
              <a:buChar char="•"/>
              <a:tabLst>
                <a:tab pos="354965" algn="l"/>
              </a:tabLst>
            </a:pPr>
            <a:r>
              <a:rPr sz="2350" b="1" dirty="0">
                <a:latin typeface="Carlito"/>
                <a:cs typeface="Carlito"/>
              </a:rPr>
              <a:t>Mode </a:t>
            </a:r>
            <a:r>
              <a:rPr sz="2350" b="1" dirty="0" smtClean="0">
                <a:latin typeface="Carlito"/>
                <a:cs typeface="Carlito"/>
              </a:rPr>
              <a:t>1</a:t>
            </a:r>
            <a:r>
              <a:rPr lang="en-US" sz="2350" b="1" spc="10" dirty="0" smtClean="0">
                <a:latin typeface="Carlito"/>
                <a:cs typeface="Carlito"/>
              </a:rPr>
              <a:t>(</a:t>
            </a:r>
            <a:r>
              <a:rPr lang="en-US" sz="2400" b="1" dirty="0" smtClean="0"/>
              <a:t>Handshake </a:t>
            </a:r>
            <a:r>
              <a:rPr lang="en-US" sz="2400" b="1" dirty="0"/>
              <a:t>I/O mode or strobed I/O </a:t>
            </a:r>
            <a:r>
              <a:rPr lang="en-US" sz="2400" b="1" dirty="0" smtClean="0"/>
              <a:t>mode) –</a:t>
            </a:r>
          </a:p>
          <a:p>
            <a:pPr marL="57150" marR="97790" algn="just">
              <a:lnSpc>
                <a:spcPct val="80400"/>
              </a:lnSpc>
              <a:spcBef>
                <a:spcPts val="455"/>
              </a:spcBef>
              <a:tabLst>
                <a:tab pos="354965" algn="l"/>
              </a:tabLst>
            </a:pPr>
            <a:r>
              <a:rPr lang="en-US" sz="2400" b="1" dirty="0"/>
              <a:t>	</a:t>
            </a:r>
            <a:r>
              <a:rPr lang="en-US" sz="2400" dirty="0" smtClean="0"/>
              <a:t>In </a:t>
            </a:r>
            <a:r>
              <a:rPr lang="en-US" sz="2400" dirty="0"/>
              <a:t>this mode either port A or port B can work as simple </a:t>
            </a:r>
            <a:r>
              <a:rPr lang="en-US" sz="2400" dirty="0" smtClean="0"/>
              <a:t>	input </a:t>
            </a:r>
            <a:r>
              <a:rPr lang="en-US" sz="2400" dirty="0"/>
              <a:t>port or simple output port, and port C bits are used </a:t>
            </a:r>
            <a:r>
              <a:rPr lang="en-US" sz="2400" dirty="0" smtClean="0"/>
              <a:t>	for </a:t>
            </a:r>
            <a:r>
              <a:rPr lang="en-US" sz="2400" dirty="0"/>
              <a:t>handshake signals before actual data transmission. It </a:t>
            </a:r>
            <a:r>
              <a:rPr lang="en-US" sz="2400" dirty="0" smtClean="0"/>
              <a:t>	has </a:t>
            </a:r>
            <a:r>
              <a:rPr lang="en-US" sz="2400" dirty="0"/>
              <a:t>interrupt handling capacity and input and output are </a:t>
            </a:r>
            <a:r>
              <a:rPr lang="en-US" sz="2400" dirty="0" smtClean="0"/>
              <a:t>	</a:t>
            </a:r>
            <a:r>
              <a:rPr lang="en-US" sz="2400" dirty="0" err="1" smtClean="0"/>
              <a:t>latched.PortC</a:t>
            </a:r>
            <a:r>
              <a:rPr lang="en-US" sz="2400" dirty="0" smtClean="0"/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handshaking signals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 	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synchronized data transfer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peripheral and 	8255</a:t>
            </a:r>
            <a:endParaRPr lang="en-US" sz="2400" dirty="0" smtClean="0"/>
          </a:p>
          <a:p>
            <a:pPr marL="57150" marR="97790" algn="just">
              <a:lnSpc>
                <a:spcPct val="80400"/>
              </a:lnSpc>
              <a:spcBef>
                <a:spcPts val="455"/>
              </a:spcBef>
              <a:tabLst>
                <a:tab pos="354965" algn="l"/>
              </a:tabLst>
            </a:pPr>
            <a:r>
              <a:rPr lang="en-US" sz="2400" spc="10" dirty="0">
                <a:latin typeface="Carlito"/>
                <a:cs typeface="Carlito"/>
              </a:rPr>
              <a:t>	</a:t>
            </a:r>
            <a:r>
              <a:rPr lang="en-US" sz="2400" spc="10" dirty="0" smtClean="0">
                <a:latin typeface="Carlito"/>
                <a:cs typeface="Carlito"/>
              </a:rPr>
              <a:t>Ex–</a:t>
            </a:r>
            <a:r>
              <a:rPr lang="en-US" sz="2400" dirty="0" smtClean="0"/>
              <a:t>Communication with keyboards, ADCs, printers.</a:t>
            </a:r>
            <a:endParaRPr lang="en-US" sz="2400" spc="10" dirty="0" smtClean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99" y="513282"/>
            <a:ext cx="8130400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10"/>
              </a:spcBef>
            </a:pPr>
            <a:r>
              <a:rPr sz="3600" dirty="0"/>
              <a:t>Different</a:t>
            </a:r>
            <a:r>
              <a:rPr sz="3600" spc="-30" dirty="0"/>
              <a:t> </a:t>
            </a:r>
            <a:r>
              <a:rPr sz="3600" dirty="0"/>
              <a:t>Mode</a:t>
            </a:r>
            <a:r>
              <a:rPr sz="3600" spc="-20" dirty="0"/>
              <a:t> </a:t>
            </a:r>
            <a:r>
              <a:rPr sz="3600" dirty="0"/>
              <a:t>of</a:t>
            </a:r>
            <a:r>
              <a:rPr sz="3600" spc="-20" dirty="0"/>
              <a:t> </a:t>
            </a:r>
            <a:r>
              <a:rPr sz="3600" dirty="0"/>
              <a:t>Operation</a:t>
            </a:r>
            <a:r>
              <a:rPr sz="3600" spc="-25" dirty="0"/>
              <a:t> </a:t>
            </a:r>
            <a:r>
              <a:rPr sz="3600" dirty="0"/>
              <a:t>of</a:t>
            </a:r>
            <a:r>
              <a:rPr sz="3600" spc="-20" dirty="0"/>
              <a:t> 8255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0222" y="1555619"/>
            <a:ext cx="8308977" cy="340311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4965" marR="97790" indent="-297815" algn="just">
              <a:lnSpc>
                <a:spcPct val="80400"/>
              </a:lnSpc>
              <a:spcBef>
                <a:spcPts val="455"/>
              </a:spcBef>
              <a:buFont typeface="Arial"/>
              <a:buChar char="•"/>
              <a:tabLst>
                <a:tab pos="354965" algn="l"/>
              </a:tabLst>
            </a:pPr>
            <a:r>
              <a:rPr sz="2350" b="1" dirty="0" smtClean="0">
                <a:latin typeface="Carlito"/>
                <a:cs typeface="Carlito"/>
              </a:rPr>
              <a:t>Mode</a:t>
            </a:r>
            <a:r>
              <a:rPr sz="2350" b="1" spc="-5" dirty="0" smtClean="0">
                <a:latin typeface="Carlito"/>
                <a:cs typeface="Carlito"/>
              </a:rPr>
              <a:t> </a:t>
            </a:r>
            <a:r>
              <a:rPr sz="2350" b="1" dirty="0">
                <a:latin typeface="Carlito"/>
                <a:cs typeface="Carlito"/>
              </a:rPr>
              <a:t>2</a:t>
            </a:r>
            <a:r>
              <a:rPr sz="2350" b="1" spc="15" dirty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−</a:t>
            </a:r>
            <a:endParaRPr lang="en-US" sz="2350" dirty="0" smtClean="0">
              <a:latin typeface="Carlito"/>
              <a:cs typeface="Carlito"/>
            </a:endParaRPr>
          </a:p>
          <a:p>
            <a:pPr marL="57150" marR="97790" algn="just">
              <a:lnSpc>
                <a:spcPct val="80400"/>
              </a:lnSpc>
              <a:spcBef>
                <a:spcPts val="455"/>
              </a:spcBef>
              <a:tabLst>
                <a:tab pos="354965" algn="l"/>
              </a:tabLst>
            </a:pPr>
            <a:r>
              <a:rPr lang="en-US" sz="2400" dirty="0" smtClean="0"/>
              <a:t>	Used when data needs to be both sent and received 	using the same port.</a:t>
            </a:r>
            <a:r>
              <a:rPr lang="en-US" sz="2350" dirty="0">
                <a:latin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In</a:t>
            </a:r>
            <a:r>
              <a:rPr sz="2350" spc="10" dirty="0" smtClean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this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mode,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can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be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lang="en-US" sz="2350" spc="10" dirty="0" smtClean="0">
                <a:latin typeface="Carlito"/>
                <a:cs typeface="Carlito"/>
              </a:rPr>
              <a:t> 	</a:t>
            </a:r>
            <a:r>
              <a:rPr sz="2350" dirty="0" smtClean="0">
                <a:latin typeface="Carlito"/>
                <a:cs typeface="Carlito"/>
              </a:rPr>
              <a:t>configured</a:t>
            </a:r>
            <a:r>
              <a:rPr sz="2350" spc="5" dirty="0" smtClean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15" dirty="0">
                <a:latin typeface="Carlito"/>
                <a:cs typeface="Carlito"/>
              </a:rPr>
              <a:t> </a:t>
            </a:r>
            <a:r>
              <a:rPr sz="2350" spc="-25" dirty="0">
                <a:latin typeface="Carlito"/>
                <a:cs typeface="Carlito"/>
              </a:rPr>
              <a:t>the </a:t>
            </a:r>
            <a:r>
              <a:rPr sz="2350" dirty="0" smtClean="0">
                <a:latin typeface="Carlito"/>
                <a:cs typeface="Carlito"/>
              </a:rPr>
              <a:t>bidirectional port and</a:t>
            </a:r>
            <a:r>
              <a:rPr sz="2350" spc="5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Port</a:t>
            </a:r>
            <a:r>
              <a:rPr sz="2350" spc="-5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B</a:t>
            </a:r>
            <a:r>
              <a:rPr sz="2350" spc="5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either in </a:t>
            </a:r>
            <a:r>
              <a:rPr lang="en-US" sz="2350" dirty="0" smtClean="0">
                <a:latin typeface="Carlito"/>
                <a:cs typeface="Carlito"/>
              </a:rPr>
              <a:t>	</a:t>
            </a:r>
            <a:r>
              <a:rPr sz="2350" dirty="0" smtClean="0">
                <a:latin typeface="Carlito"/>
                <a:cs typeface="Carlito"/>
              </a:rPr>
              <a:t>Mode 0</a:t>
            </a:r>
            <a:r>
              <a:rPr sz="2350" spc="5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or</a:t>
            </a:r>
            <a:r>
              <a:rPr sz="2350" spc="-5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Mode</a:t>
            </a:r>
            <a:r>
              <a:rPr sz="2350" spc="5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1. </a:t>
            </a:r>
            <a:r>
              <a:rPr sz="2350" spc="-20" dirty="0" smtClean="0">
                <a:latin typeface="Carlito"/>
                <a:cs typeface="Carlito"/>
              </a:rPr>
              <a:t>Port </a:t>
            </a:r>
            <a:r>
              <a:rPr sz="2350" dirty="0" smtClean="0">
                <a:latin typeface="Carlito"/>
                <a:cs typeface="Carlito"/>
              </a:rPr>
              <a:t>A</a:t>
            </a:r>
            <a:r>
              <a:rPr sz="2350" spc="-5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uses five</a:t>
            </a:r>
            <a:r>
              <a:rPr sz="2350" spc="-5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signals from</a:t>
            </a:r>
            <a:r>
              <a:rPr sz="2350" spc="-5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Port</a:t>
            </a:r>
            <a:r>
              <a:rPr sz="2350" spc="-5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C as</a:t>
            </a:r>
            <a:r>
              <a:rPr sz="2350" spc="15" dirty="0" smtClean="0">
                <a:latin typeface="Carlito"/>
                <a:cs typeface="Carlito"/>
              </a:rPr>
              <a:t> </a:t>
            </a:r>
            <a:r>
              <a:rPr lang="en-US" sz="2350" spc="15" dirty="0" smtClean="0">
                <a:latin typeface="Carlito"/>
                <a:cs typeface="Carlito"/>
              </a:rPr>
              <a:t>	</a:t>
            </a:r>
            <a:r>
              <a:rPr sz="2350" b="1" dirty="0" smtClean="0">
                <a:latin typeface="Carlito"/>
                <a:cs typeface="Carlito"/>
              </a:rPr>
              <a:t>handshake </a:t>
            </a:r>
            <a:r>
              <a:rPr sz="2350" dirty="0" smtClean="0">
                <a:latin typeface="Carlito"/>
                <a:cs typeface="Carlito"/>
              </a:rPr>
              <a:t>signals for</a:t>
            </a:r>
            <a:r>
              <a:rPr sz="2350" spc="-5" dirty="0" smtClean="0">
                <a:latin typeface="Carlito"/>
                <a:cs typeface="Carlito"/>
              </a:rPr>
              <a:t> </a:t>
            </a:r>
            <a:r>
              <a:rPr sz="2350" spc="-20" dirty="0" smtClean="0">
                <a:latin typeface="Carlito"/>
                <a:cs typeface="Carlito"/>
              </a:rPr>
              <a:t>data </a:t>
            </a:r>
            <a:r>
              <a:rPr sz="2350" dirty="0" smtClean="0">
                <a:latin typeface="Carlito"/>
                <a:cs typeface="Carlito"/>
              </a:rPr>
              <a:t>transfer.</a:t>
            </a:r>
            <a:r>
              <a:rPr sz="2350" spc="-10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The remaining three </a:t>
            </a:r>
            <a:r>
              <a:rPr lang="en-US" sz="2350" dirty="0" smtClean="0">
                <a:latin typeface="Carlito"/>
                <a:cs typeface="Carlito"/>
              </a:rPr>
              <a:t>	</a:t>
            </a:r>
            <a:r>
              <a:rPr sz="2350" dirty="0" smtClean="0">
                <a:latin typeface="Carlito"/>
                <a:cs typeface="Carlito"/>
              </a:rPr>
              <a:t>signals</a:t>
            </a:r>
            <a:r>
              <a:rPr sz="2350" spc="5" dirty="0" smtClean="0">
                <a:latin typeface="Carlito"/>
                <a:cs typeface="Carlito"/>
              </a:rPr>
              <a:t> </a:t>
            </a:r>
            <a:r>
              <a:rPr sz="2350" dirty="0" smtClean="0">
                <a:latin typeface="Carlito"/>
                <a:cs typeface="Carlito"/>
              </a:rPr>
              <a:t>from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can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be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spc="-20" dirty="0">
                <a:latin typeface="Carlito"/>
                <a:cs typeface="Carlito"/>
              </a:rPr>
              <a:t>used </a:t>
            </a:r>
            <a:r>
              <a:rPr sz="2350" dirty="0">
                <a:latin typeface="Carlito"/>
                <a:cs typeface="Carlito"/>
              </a:rPr>
              <a:t>either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simple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I/O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or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 </a:t>
            </a:r>
            <a:r>
              <a:rPr lang="en-US" sz="2350" dirty="0" smtClean="0">
                <a:latin typeface="Carlito"/>
                <a:cs typeface="Carlito"/>
              </a:rPr>
              <a:t>	</a:t>
            </a:r>
            <a:r>
              <a:rPr sz="2350" dirty="0" smtClean="0">
                <a:latin typeface="Carlito"/>
                <a:cs typeface="Carlito"/>
              </a:rPr>
              <a:t>handshake</a:t>
            </a:r>
            <a:r>
              <a:rPr sz="2350" spc="-10" dirty="0" smtClean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for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spc="-25" dirty="0">
                <a:latin typeface="Carlito"/>
                <a:cs typeface="Carlito"/>
              </a:rPr>
              <a:t>B</a:t>
            </a:r>
            <a:r>
              <a:rPr sz="2350" spc="-25" dirty="0" smtClean="0">
                <a:latin typeface="Carlito"/>
                <a:cs typeface="Carlito"/>
              </a:rPr>
              <a:t>.</a:t>
            </a:r>
            <a:endParaRPr lang="en-US" sz="2350" spc="-25" dirty="0">
              <a:latin typeface="Carlito"/>
              <a:cs typeface="Carlito"/>
            </a:endParaRPr>
          </a:p>
          <a:p>
            <a:pPr marL="57150" marR="97790" algn="just">
              <a:lnSpc>
                <a:spcPct val="80400"/>
              </a:lnSpc>
              <a:spcBef>
                <a:spcPts val="455"/>
              </a:spcBef>
              <a:tabLst>
                <a:tab pos="354965" algn="l"/>
              </a:tabLst>
            </a:pPr>
            <a:endParaRPr lang="en-US" sz="2350" spc="-25" dirty="0" smtClean="0">
              <a:latin typeface="Carlito"/>
              <a:cs typeface="Carlito"/>
            </a:endParaRPr>
          </a:p>
          <a:p>
            <a:pPr marL="57150" marR="97790" algn="just">
              <a:lnSpc>
                <a:spcPct val="80400"/>
              </a:lnSpc>
              <a:spcBef>
                <a:spcPts val="455"/>
              </a:spcBef>
              <a:tabLst>
                <a:tab pos="354965" algn="l"/>
              </a:tabLst>
            </a:pPr>
            <a:r>
              <a:rPr lang="en-US" sz="2350" spc="-25" dirty="0">
                <a:latin typeface="Carlito"/>
                <a:cs typeface="Carlito"/>
              </a:rPr>
              <a:t>	</a:t>
            </a:r>
            <a:r>
              <a:rPr lang="en-US" sz="2350" spc="-25" dirty="0" smtClean="0">
                <a:latin typeface="Carlito"/>
                <a:cs typeface="Carlito"/>
              </a:rPr>
              <a:t>Ex – </a:t>
            </a:r>
            <a:r>
              <a:rPr lang="en-US" sz="2400" dirty="0" smtClean="0"/>
              <a:t>Interfacing with another microprocessor or 	microcontroller, such as in multiprocessor systems.</a:t>
            </a:r>
            <a:endParaRPr lang="en-US" sz="2350" spc="-25" dirty="0" smtClean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782464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1625</TotalTime>
  <Words>901</Words>
  <Application>Microsoft Office PowerPoint</Application>
  <PresentationFormat>On-screen Show (4:3)</PresentationFormat>
  <Paragraphs>166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Carlito</vt:lpstr>
      <vt:lpstr>Times New Roman</vt:lpstr>
      <vt:lpstr>Wingdings</vt:lpstr>
      <vt:lpstr>Office Theme</vt:lpstr>
      <vt:lpstr>Programmable Interfacing Devices</vt:lpstr>
      <vt:lpstr>General-Purpose Programmable Peripheral Devices</vt:lpstr>
      <vt:lpstr>82C55 Programmable Peripheral Interface</vt:lpstr>
      <vt:lpstr>82C55 Programmable Peripheral Interface</vt:lpstr>
      <vt:lpstr>82C55 PPI Block Diagram</vt:lpstr>
      <vt:lpstr>82C55 PPI</vt:lpstr>
      <vt:lpstr>82C55 PPI</vt:lpstr>
      <vt:lpstr>Different Mode of Operation of 8255</vt:lpstr>
      <vt:lpstr>Different Mode of Operation of 8255</vt:lpstr>
      <vt:lpstr>Ports of 8255A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8253 Programmable Interval Timer</vt:lpstr>
      <vt:lpstr>Block Diagram of 8253/54 Programmable Interval Timer</vt:lpstr>
      <vt:lpstr>Read Write logic for 8254</vt:lpstr>
      <vt:lpstr>PowerPoint Presentation</vt:lpstr>
      <vt:lpstr>PowerPoint Presentation</vt:lpstr>
      <vt:lpstr>PowerPoint Presentation</vt:lpstr>
      <vt:lpstr>8259 Programmable Interrupt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8257 DMA Controller</vt:lpstr>
      <vt:lpstr>Basics 8257 DMA Controller</vt:lpstr>
      <vt:lpstr>PowerPoint Presentation</vt:lpstr>
      <vt:lpstr>HLD &amp; HLDA of 8257</vt:lpstr>
      <vt:lpstr>Working of 8257</vt:lpstr>
      <vt:lpstr>Features of 8257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Interfacing Devices</dc:title>
  <dc:creator>Shakil Mahmud</dc:creator>
  <cp:lastModifiedBy>Shakil Mahmud</cp:lastModifiedBy>
  <cp:revision>162</cp:revision>
  <dcterms:created xsi:type="dcterms:W3CDTF">2024-11-21T00:57:14Z</dcterms:created>
  <dcterms:modified xsi:type="dcterms:W3CDTF">2025-06-23T06:21:24Z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2024-11-21T00:00:00Z</vt:filetime>
  </property>
  <property fmtid="{D5CDD505-2E9C-101B-9397-08002B2CF9AE}" pid="4" name="Producer">
    <vt:lpwstr>3-Heights(TM) PDF Security Shell 4.8.25.2 (http://www.pdf-tools.com)</vt:lpwstr>
  </property>
</Properties>
</file>